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drawings/drawing12.xml" ContentType="application/vnd.openxmlformats-officedocument.drawingml.chartshapes+xml"/>
  <Override PartName="/ppt/charts/chart28.xml" ContentType="application/vnd.openxmlformats-officedocument.drawingml.chart+xml"/>
  <Override PartName="/ppt/theme/themeOverride18.xml" ContentType="application/vnd.openxmlformats-officedocument.themeOverride+xml"/>
  <Override PartName="/ppt/charts/chart2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1" r:id="rId2"/>
    <p:sldMasterId id="2147483733" r:id="rId3"/>
    <p:sldMasterId id="2147483751" r:id="rId4"/>
    <p:sldMasterId id="2147483757" r:id="rId5"/>
    <p:sldMasterId id="2147483764" r:id="rId6"/>
    <p:sldMasterId id="2147483870" r:id="rId7"/>
    <p:sldMasterId id="2147483883" r:id="rId8"/>
    <p:sldMasterId id="2147483901" r:id="rId9"/>
    <p:sldMasterId id="2147483907" r:id="rId10"/>
    <p:sldMasterId id="2147483913" r:id="rId11"/>
    <p:sldMasterId id="2147483919" r:id="rId12"/>
    <p:sldMasterId id="2147483925" r:id="rId13"/>
    <p:sldMasterId id="2147483931" r:id="rId14"/>
    <p:sldMasterId id="2147483944" r:id="rId15"/>
    <p:sldMasterId id="2147483950" r:id="rId16"/>
    <p:sldMasterId id="2147483956" r:id="rId17"/>
  </p:sldMasterIdLst>
  <p:notesMasterIdLst>
    <p:notesMasterId r:id="rId52"/>
  </p:notesMasterIdLst>
  <p:handoutMasterIdLst>
    <p:handoutMasterId r:id="rId53"/>
  </p:handoutMasterIdLst>
  <p:sldIdLst>
    <p:sldId id="262" r:id="rId18"/>
    <p:sldId id="669" r:id="rId19"/>
    <p:sldId id="670" r:id="rId20"/>
    <p:sldId id="671" r:id="rId21"/>
    <p:sldId id="672" r:id="rId22"/>
    <p:sldId id="631" r:id="rId23"/>
    <p:sldId id="518" r:id="rId24"/>
    <p:sldId id="606" r:id="rId25"/>
    <p:sldId id="639" r:id="rId26"/>
    <p:sldId id="667" r:id="rId27"/>
    <p:sldId id="683" r:id="rId28"/>
    <p:sldId id="674" r:id="rId29"/>
    <p:sldId id="676" r:id="rId30"/>
    <p:sldId id="677" r:id="rId31"/>
    <p:sldId id="678" r:id="rId32"/>
    <p:sldId id="679" r:id="rId33"/>
    <p:sldId id="680" r:id="rId34"/>
    <p:sldId id="608" r:id="rId35"/>
    <p:sldId id="681" r:id="rId36"/>
    <p:sldId id="614" r:id="rId37"/>
    <p:sldId id="654" r:id="rId38"/>
    <p:sldId id="655" r:id="rId39"/>
    <p:sldId id="663" r:id="rId40"/>
    <p:sldId id="664" r:id="rId41"/>
    <p:sldId id="594" r:id="rId42"/>
    <p:sldId id="646" r:id="rId43"/>
    <p:sldId id="647" r:id="rId44"/>
    <p:sldId id="682" r:id="rId45"/>
    <p:sldId id="306" r:id="rId46"/>
    <p:sldId id="665" r:id="rId47"/>
    <p:sldId id="666" r:id="rId48"/>
    <p:sldId id="269" r:id="rId49"/>
    <p:sldId id="645" r:id="rId50"/>
    <p:sldId id="644" r:id="rId51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Żmudzińska" initials="KŻ" lastIdx="1" clrIdx="0"/>
  <p:cmAuthor id="2" name="Ewa Ostrogorska" initials="E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CC"/>
    <a:srgbClr val="1F497D"/>
    <a:srgbClr val="C00000"/>
    <a:srgbClr val="2A8BA6"/>
    <a:srgbClr val="001848"/>
    <a:srgbClr val="0092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30" autoAdjust="0"/>
  </p:normalViewPr>
  <p:slideViewPr>
    <p:cSldViewPr snapToGrid="0">
      <p:cViewPr varScale="1">
        <p:scale>
          <a:sx n="66" d="100"/>
          <a:sy n="66" d="100"/>
        </p:scale>
        <p:origin x="72" y="5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20317498048171E-2"/>
          <c:y val="8.768243653790353E-2"/>
          <c:w val="0.67570358174027623"/>
          <c:h val="0.76339131628429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ludność!$C$13</c:f>
              <c:strCache>
                <c:ptCount val="1"/>
                <c:pt idx="0">
                  <c:v>wiek przedprodukcyjny
 (0-17 lat)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1F323E5-C612-493B-AC27-6A0CD71CD2DD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458,4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2914B2F-47FD-46C1-88C2-5A72046A0D1C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462,1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3385406-7682-4FD8-AF78-45786C07F1D0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438,9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0AE9294-2184-4071-B074-F0AEE92AA81C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370,6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ludność!$D$12:$G$12</c:f>
              <c:strCache>
                <c:ptCount val="4"/>
                <c:pt idx="0">
                  <c:v>2018 r.</c:v>
                </c:pt>
                <c:pt idx="1">
                  <c:v>2019 r.</c:v>
                </c:pt>
                <c:pt idx="2">
                  <c:v>2025 r.
 (prognoza)</c:v>
                </c:pt>
                <c:pt idx="3">
                  <c:v>2050 r.
 (prognoza)</c:v>
                </c:pt>
              </c:strCache>
            </c:strRef>
          </c:cat>
          <c:val>
            <c:numRef>
              <c:f>ludność!$D$13:$G$13</c:f>
              <c:numCache>
                <c:formatCode>0.0%</c:formatCode>
                <c:ptCount val="4"/>
                <c:pt idx="0">
                  <c:v>0.19644311120634239</c:v>
                </c:pt>
                <c:pt idx="1">
                  <c:v>0.19715004906352659</c:v>
                </c:pt>
                <c:pt idx="2">
                  <c:v>0.18798183998629431</c:v>
                </c:pt>
                <c:pt idx="3">
                  <c:v>0.16356975769077992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02-4FC6-9D46-B4C8DA6DEDF7}"/>
            </c:ext>
          </c:extLst>
        </c:ser>
        <c:ser>
          <c:idx val="1"/>
          <c:order val="1"/>
          <c:tx>
            <c:strRef>
              <c:f>ludność!$C$14</c:f>
              <c:strCache>
                <c:ptCount val="1"/>
                <c:pt idx="0">
                  <c:v>wiek produkcyjny 
(18 - 59 lat (K)/64 lata (M))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6748100592277579E-3"/>
                  <c:y val="-5.2908080126162858E-3"/>
                </c:manualLayout>
              </c:layout>
              <c:tx>
                <c:rich>
                  <a:bodyPr/>
                  <a:lstStyle/>
                  <a:p>
                    <a:fld id="{6520B3E9-0409-46BA-AA47-A2AE5E910790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1407,4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7E1FF05-B99E-475A-B5C8-42123E390F6A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1401,0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F6BA087-9E2F-4F22-BD45-C8AEDF0ABF75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1354,5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89688D8-AEF7-4962-B38C-036EA2A2C7C2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1131,6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ludność!$D$12:$G$12</c:f>
              <c:strCache>
                <c:ptCount val="4"/>
                <c:pt idx="0">
                  <c:v>2018 r.</c:v>
                </c:pt>
                <c:pt idx="1">
                  <c:v>2019 r.</c:v>
                </c:pt>
                <c:pt idx="2">
                  <c:v>2025 r.
 (prognoza)</c:v>
                </c:pt>
                <c:pt idx="3">
                  <c:v>2050 r.
 (prognoza)</c:v>
                </c:pt>
              </c:strCache>
            </c:strRef>
          </c:cat>
          <c:val>
            <c:numRef>
              <c:f>ludność!$D$14:$G$14</c:f>
              <c:numCache>
                <c:formatCode>0.0%</c:formatCode>
                <c:ptCount val="4"/>
                <c:pt idx="0">
                  <c:v>0.6031283479751447</c:v>
                </c:pt>
                <c:pt idx="1">
                  <c:v>0.5977217458082682</c:v>
                </c:pt>
                <c:pt idx="2">
                  <c:v>0.58013534349837237</c:v>
                </c:pt>
                <c:pt idx="3">
                  <c:v>0.49944829412543584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602-4FC6-9D46-B4C8DA6DEDF7}"/>
            </c:ext>
          </c:extLst>
        </c:ser>
        <c:ser>
          <c:idx val="2"/>
          <c:order val="2"/>
          <c:tx>
            <c:strRef>
              <c:f>ludność!$C$15</c:f>
              <c:strCache>
                <c:ptCount val="1"/>
                <c:pt idx="0">
                  <c:v>wiek poprodukcyjny 
(powyżej 60 lat (K)/65 lat(M))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7996909-337B-4F02-BDB8-1C61039E5B70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467,6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76D4DE2-BB9C-42EC-9595-6A7BB077CD9B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480,8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9AD0D1C-65E2-49F8-AE7B-EB48229323A5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541,3 tys.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184045E-8B1D-4CAD-A493-9668D905E71C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763,5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ludność!$D$12:$G$12</c:f>
              <c:strCache>
                <c:ptCount val="4"/>
                <c:pt idx="0">
                  <c:v>2018 r.</c:v>
                </c:pt>
                <c:pt idx="1">
                  <c:v>2019 r.</c:v>
                </c:pt>
                <c:pt idx="2">
                  <c:v>2025 r.
 (prognoza)</c:v>
                </c:pt>
                <c:pt idx="3">
                  <c:v>2050 r.
 (prognoza)</c:v>
                </c:pt>
              </c:strCache>
            </c:strRef>
          </c:cat>
          <c:val>
            <c:numRef>
              <c:f>ludność!$D$15:$G$15</c:f>
              <c:numCache>
                <c:formatCode>0.0%</c:formatCode>
                <c:ptCount val="4"/>
                <c:pt idx="0">
                  <c:v>0.20038568673666168</c:v>
                </c:pt>
                <c:pt idx="1">
                  <c:v>0.20512820512820512</c:v>
                </c:pt>
                <c:pt idx="2">
                  <c:v>0.23183998629432925</c:v>
                </c:pt>
                <c:pt idx="3">
                  <c:v>0.3369819481837843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602-4FC6-9D46-B4C8DA6DE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442582568"/>
        <c:axId val="442584528"/>
      </c:barChart>
      <c:catAx>
        <c:axId val="44258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584528"/>
        <c:crosses val="autoZero"/>
        <c:auto val="1"/>
        <c:lblAlgn val="ctr"/>
        <c:lblOffset val="100"/>
        <c:noMultiLvlLbl val="0"/>
      </c:catAx>
      <c:valAx>
        <c:axId val="44258452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42582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1174446331956"/>
          <c:y val="0.34191867611485555"/>
          <c:w val="0.20948214799225962"/>
          <c:h val="0.44049642776724363"/>
        </c:manualLayout>
      </c:layout>
      <c:overlay val="0"/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solidFill>
            <a:schemeClr val="tx1">
              <a:lumMod val="75000"/>
            </a:schemeClr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909838770696997E-2"/>
          <c:y val="2.0312832111500565E-2"/>
          <c:w val="0.90643181078915491"/>
          <c:h val="0.915338043005301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82B-43F5-8D7F-B56980C4472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82B-43F5-8D7F-B56980C4472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82B-43F5-8D7F-B56980C44723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82B-43F5-8D7F-B56980C4472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82B-43F5-8D7F-B56980C4472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82B-43F5-8D7F-B56980C4472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82B-43F5-8D7F-B56980C4472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82B-43F5-8D7F-B56980C4472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82B-43F5-8D7F-B56980C4472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82B-43F5-8D7F-B56980C4472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82B-43F5-8D7F-B56980C4472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82B-43F5-8D7F-B56980C4472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82B-43F5-8D7F-B56980C447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oferty!$B$4:$B$24</c:f>
              <c:strCache>
                <c:ptCount val="21"/>
                <c:pt idx="0">
                  <c:v>kartuski</c:v>
                </c:pt>
                <c:pt idx="1">
                  <c:v>Sopot</c:v>
                </c:pt>
                <c:pt idx="2">
                  <c:v>Słupsk </c:v>
                </c:pt>
                <c:pt idx="3">
                  <c:v>starogardzki</c:v>
                </c:pt>
                <c:pt idx="4">
                  <c:v>Gdynia</c:v>
                </c:pt>
                <c:pt idx="5">
                  <c:v>słupski</c:v>
                </c:pt>
                <c:pt idx="6">
                  <c:v>kościerski</c:v>
                </c:pt>
                <c:pt idx="7">
                  <c:v>woj. pomorskie</c:v>
                </c:pt>
                <c:pt idx="8">
                  <c:v>kwidzyński</c:v>
                </c:pt>
                <c:pt idx="9">
                  <c:v>nowodworski</c:v>
                </c:pt>
                <c:pt idx="10">
                  <c:v>wejherowski</c:v>
                </c:pt>
                <c:pt idx="11">
                  <c:v>Gdańsk </c:v>
                </c:pt>
                <c:pt idx="12">
                  <c:v>tczewski</c:v>
                </c:pt>
                <c:pt idx="13">
                  <c:v>gdański </c:v>
                </c:pt>
                <c:pt idx="14">
                  <c:v>człuchowski</c:v>
                </c:pt>
                <c:pt idx="15">
                  <c:v>pucki</c:v>
                </c:pt>
                <c:pt idx="16">
                  <c:v>sztumski</c:v>
                </c:pt>
                <c:pt idx="17">
                  <c:v>lęborski</c:v>
                </c:pt>
                <c:pt idx="18">
                  <c:v>bytowski</c:v>
                </c:pt>
                <c:pt idx="19">
                  <c:v>chojnicki</c:v>
                </c:pt>
                <c:pt idx="20">
                  <c:v>malborski</c:v>
                </c:pt>
              </c:strCache>
            </c:strRef>
          </c:cat>
          <c:val>
            <c:numRef>
              <c:f>oferty!$E$4:$E$24</c:f>
              <c:numCache>
                <c:formatCode>0</c:formatCode>
                <c:ptCount val="21"/>
                <c:pt idx="0">
                  <c:v>68.488471391972666</c:v>
                </c:pt>
                <c:pt idx="1">
                  <c:v>61.851851851851848</c:v>
                </c:pt>
                <c:pt idx="2">
                  <c:v>58.800922367409683</c:v>
                </c:pt>
                <c:pt idx="3">
                  <c:v>52.544769085768138</c:v>
                </c:pt>
                <c:pt idx="4">
                  <c:v>49.833333333333336</c:v>
                </c:pt>
                <c:pt idx="5">
                  <c:v>37.970462124821339</c:v>
                </c:pt>
                <c:pt idx="6">
                  <c:v>28.635204081632654</c:v>
                </c:pt>
                <c:pt idx="7">
                  <c:v>28.150290422144991</c:v>
                </c:pt>
                <c:pt idx="8">
                  <c:v>27.89815817984832</c:v>
                </c:pt>
                <c:pt idx="9">
                  <c:v>27.645985401459853</c:v>
                </c:pt>
                <c:pt idx="10">
                  <c:v>27.527920313914883</c:v>
                </c:pt>
                <c:pt idx="11">
                  <c:v>25.532243134834925</c:v>
                </c:pt>
                <c:pt idx="12">
                  <c:v>24.232633279483036</c:v>
                </c:pt>
                <c:pt idx="13">
                  <c:v>22.657580919931856</c:v>
                </c:pt>
                <c:pt idx="14">
                  <c:v>20.210993892282065</c:v>
                </c:pt>
                <c:pt idx="15">
                  <c:v>19.644128113879002</c:v>
                </c:pt>
                <c:pt idx="16">
                  <c:v>15.483870967741936</c:v>
                </c:pt>
                <c:pt idx="17">
                  <c:v>14.718853362734288</c:v>
                </c:pt>
                <c:pt idx="18">
                  <c:v>13.835770528683913</c:v>
                </c:pt>
                <c:pt idx="19">
                  <c:v>11.111111111111111</c:v>
                </c:pt>
                <c:pt idx="20">
                  <c:v>9.635119726339795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2B-43F5-8D7F-B56980C44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42789584"/>
        <c:axId val="442786448"/>
      </c:barChart>
      <c:catAx>
        <c:axId val="44278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786448"/>
        <c:crosses val="autoZero"/>
        <c:auto val="1"/>
        <c:lblAlgn val="ctr"/>
        <c:lblOffset val="100"/>
        <c:noMultiLvlLbl val="0"/>
      </c:catAx>
      <c:valAx>
        <c:axId val="442786448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789584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93067623642205E-2"/>
          <c:y val="9.8306203407047071E-2"/>
          <c:w val="0.89493632261484557"/>
          <c:h val="0.68763304393339986"/>
        </c:manualLayout>
      </c:layout>
      <c:areaChart>
        <c:grouping val="standard"/>
        <c:varyColors val="0"/>
        <c:ser>
          <c:idx val="0"/>
          <c:order val="0"/>
          <c:tx>
            <c:strRef>
              <c:f>Arkusz3!$C$3</c:f>
              <c:strCache>
                <c:ptCount val="1"/>
                <c:pt idx="0">
                  <c:v>zarejestrowani bezrobotni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129660545353367E-3"/>
                  <c:y val="-0.282036642111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4.4518642181413468E-3"/>
                  <c:y val="-0.2510126114794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1129660545353367E-3"/>
                  <c:y val="-0.12127575610803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6.6777963272120202E-3"/>
                  <c:y val="-0.19460528305708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Arkusz3!$A$4:$B$47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Arkusz3!$C$4:$C$47</c:f>
              <c:numCache>
                <c:formatCode>0.0</c:formatCode>
                <c:ptCount val="44"/>
                <c:pt idx="0">
                  <c:v>11.611000000000001</c:v>
                </c:pt>
                <c:pt idx="1">
                  <c:v>8.8930000000000007</c:v>
                </c:pt>
                <c:pt idx="2">
                  <c:v>9.4499999999999993</c:v>
                </c:pt>
                <c:pt idx="3">
                  <c:v>7.8280000000000003</c:v>
                </c:pt>
                <c:pt idx="4">
                  <c:v>8.3729999999999993</c:v>
                </c:pt>
                <c:pt idx="5">
                  <c:v>7.8520000000000003</c:v>
                </c:pt>
                <c:pt idx="6">
                  <c:v>8.5869999999999997</c:v>
                </c:pt>
                <c:pt idx="7">
                  <c:v>8.9629999999999992</c:v>
                </c:pt>
                <c:pt idx="8">
                  <c:v>11.036</c:v>
                </c:pt>
                <c:pt idx="9">
                  <c:v>10.384</c:v>
                </c:pt>
                <c:pt idx="10">
                  <c:v>9.1809999999999992</c:v>
                </c:pt>
                <c:pt idx="11">
                  <c:v>8.3699999999999992</c:v>
                </c:pt>
                <c:pt idx="12">
                  <c:v>10.388999999999999</c:v>
                </c:pt>
                <c:pt idx="13">
                  <c:v>8.0389999999999997</c:v>
                </c:pt>
                <c:pt idx="14">
                  <c:v>8.1219999999999999</c:v>
                </c:pt>
                <c:pt idx="15">
                  <c:v>7.5940000000000003</c:v>
                </c:pt>
                <c:pt idx="16">
                  <c:v>7.3090000000000002</c:v>
                </c:pt>
                <c:pt idx="17">
                  <c:v>7.2489999999999997</c:v>
                </c:pt>
                <c:pt idx="18">
                  <c:v>7.8070000000000004</c:v>
                </c:pt>
                <c:pt idx="19">
                  <c:v>7.5819999999999999</c:v>
                </c:pt>
                <c:pt idx="20">
                  <c:v>8.9469999999999992</c:v>
                </c:pt>
                <c:pt idx="21">
                  <c:v>9.4580000000000002</c:v>
                </c:pt>
                <c:pt idx="22">
                  <c:v>7.8949999999999996</c:v>
                </c:pt>
                <c:pt idx="23">
                  <c:v>7.4260000000000002</c:v>
                </c:pt>
                <c:pt idx="24">
                  <c:v>9.3650000000000002</c:v>
                </c:pt>
                <c:pt idx="25">
                  <c:v>7.0949999999999998</c:v>
                </c:pt>
                <c:pt idx="26">
                  <c:v>7.1479999999999997</c:v>
                </c:pt>
                <c:pt idx="27">
                  <c:v>6.6630000000000003</c:v>
                </c:pt>
                <c:pt idx="28">
                  <c:v>6.2069999999999999</c:v>
                </c:pt>
                <c:pt idx="29">
                  <c:v>5.359</c:v>
                </c:pt>
                <c:pt idx="30">
                  <c:v>6.9660000000000002</c:v>
                </c:pt>
                <c:pt idx="31">
                  <c:v>6.226</c:v>
                </c:pt>
                <c:pt idx="32">
                  <c:v>7.79</c:v>
                </c:pt>
                <c:pt idx="33">
                  <c:v>8.1289999999999996</c:v>
                </c:pt>
                <c:pt idx="34">
                  <c:v>6.7210000000000001</c:v>
                </c:pt>
                <c:pt idx="35">
                  <c:v>6.1680000000000001</c:v>
                </c:pt>
                <c:pt idx="36">
                  <c:v>8.6649999999999991</c:v>
                </c:pt>
                <c:pt idx="37">
                  <c:v>6.7539999999999996</c:v>
                </c:pt>
                <c:pt idx="38">
                  <c:v>5.8710000000000004</c:v>
                </c:pt>
                <c:pt idx="39">
                  <c:v>5.9029999999999996</c:v>
                </c:pt>
                <c:pt idx="40">
                  <c:v>6</c:v>
                </c:pt>
                <c:pt idx="41" formatCode="General">
                  <c:v>5.5</c:v>
                </c:pt>
                <c:pt idx="42" formatCode="General">
                  <c:v>6.1</c:v>
                </c:pt>
                <c:pt idx="43" formatCode="General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EF-4935-ACA8-536E56F4ADCA}"/>
            </c:ext>
          </c:extLst>
        </c:ser>
        <c:ser>
          <c:idx val="1"/>
          <c:order val="1"/>
          <c:tx>
            <c:strRef>
              <c:f>Arkusz3!$D$3</c:f>
              <c:strCache>
                <c:ptCount val="1"/>
                <c:pt idx="0">
                  <c:v>wyrejestrowani bezrobotni</c:v>
                </c:pt>
              </c:strCache>
            </c:strRef>
          </c:tx>
          <c:spPr>
            <a:solidFill>
              <a:schemeClr val="accent6">
                <a:lumMod val="75000"/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129660545353367E-3"/>
                  <c:y val="-0.18050345095149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0.14383868747697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5.5648302726766831E-3"/>
                  <c:y val="-9.5892458317982321E-2"/>
                </c:manualLayout>
              </c:layout>
              <c:tx>
                <c:rich>
                  <a:bodyPr/>
                  <a:lstStyle/>
                  <a:p>
                    <a:fld id="{91EABBEE-6D1B-4F50-9309-C698B3F16CCB}" type="VALUE">
                      <a:rPr lang="en-US" smtClean="0"/>
                      <a:pPr/>
                      <a:t>[WARTOŚĆ]</a:t>
                    </a:fld>
                    <a:r>
                      <a:rPr lang="en-US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Arkusz3!$A$4:$B$47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Arkusz3!$D$4:$D$47</c:f>
              <c:numCache>
                <c:formatCode>0.0</c:formatCode>
                <c:ptCount val="44"/>
                <c:pt idx="0">
                  <c:v>9.1140000000000008</c:v>
                </c:pt>
                <c:pt idx="1">
                  <c:v>10.058</c:v>
                </c:pt>
                <c:pt idx="2">
                  <c:v>13.119</c:v>
                </c:pt>
                <c:pt idx="3">
                  <c:v>11.819000000000001</c:v>
                </c:pt>
                <c:pt idx="4">
                  <c:v>10.896000000000001</c:v>
                </c:pt>
                <c:pt idx="5">
                  <c:v>10.935</c:v>
                </c:pt>
                <c:pt idx="6">
                  <c:v>9.6059999999999999</c:v>
                </c:pt>
                <c:pt idx="7">
                  <c:v>8.7110000000000003</c:v>
                </c:pt>
                <c:pt idx="8">
                  <c:v>10.858000000000001</c:v>
                </c:pt>
                <c:pt idx="9">
                  <c:v>12.137</c:v>
                </c:pt>
                <c:pt idx="10">
                  <c:v>9.4049999999999994</c:v>
                </c:pt>
                <c:pt idx="11">
                  <c:v>8.3490000000000002</c:v>
                </c:pt>
                <c:pt idx="12">
                  <c:v>7.6619999999999999</c:v>
                </c:pt>
                <c:pt idx="13">
                  <c:v>7.9029999999999996</c:v>
                </c:pt>
                <c:pt idx="14">
                  <c:v>10.114000000000001</c:v>
                </c:pt>
                <c:pt idx="15">
                  <c:v>10.103</c:v>
                </c:pt>
                <c:pt idx="16">
                  <c:v>9.0090000000000003</c:v>
                </c:pt>
                <c:pt idx="17">
                  <c:v>9.1560000000000006</c:v>
                </c:pt>
                <c:pt idx="18">
                  <c:v>8.2850000000000001</c:v>
                </c:pt>
                <c:pt idx="19">
                  <c:v>7.3090000000000002</c:v>
                </c:pt>
                <c:pt idx="20">
                  <c:v>8.8490000000000002</c:v>
                </c:pt>
                <c:pt idx="21">
                  <c:v>8.89</c:v>
                </c:pt>
                <c:pt idx="22">
                  <c:v>7.4429999999999996</c:v>
                </c:pt>
                <c:pt idx="23">
                  <c:v>6.665</c:v>
                </c:pt>
                <c:pt idx="24">
                  <c:v>6.2969999999999997</c:v>
                </c:pt>
                <c:pt idx="25">
                  <c:v>6.77</c:v>
                </c:pt>
                <c:pt idx="26">
                  <c:v>8.7029999999999994</c:v>
                </c:pt>
                <c:pt idx="27">
                  <c:v>9.0190000000000001</c:v>
                </c:pt>
                <c:pt idx="28">
                  <c:v>7.984</c:v>
                </c:pt>
                <c:pt idx="29">
                  <c:v>7.3010000000000002</c:v>
                </c:pt>
                <c:pt idx="30">
                  <c:v>7.7030000000000003</c:v>
                </c:pt>
                <c:pt idx="31">
                  <c:v>6.1870000000000003</c:v>
                </c:pt>
                <c:pt idx="32">
                  <c:v>7.8719999999999999</c:v>
                </c:pt>
                <c:pt idx="33">
                  <c:v>7.992</c:v>
                </c:pt>
                <c:pt idx="34">
                  <c:v>6.5720000000000001</c:v>
                </c:pt>
                <c:pt idx="35">
                  <c:v>5.702</c:v>
                </c:pt>
                <c:pt idx="36">
                  <c:v>5.5190000000000001</c:v>
                </c:pt>
                <c:pt idx="37">
                  <c:v>6.694</c:v>
                </c:pt>
                <c:pt idx="38">
                  <c:v>5.4850000000000003</c:v>
                </c:pt>
                <c:pt idx="39">
                  <c:v>2.2789999999999999</c:v>
                </c:pt>
                <c:pt idx="40" formatCode="General">
                  <c:v>3.3</c:v>
                </c:pt>
                <c:pt idx="41">
                  <c:v>5</c:v>
                </c:pt>
                <c:pt idx="42" formatCode="General">
                  <c:v>6.2</c:v>
                </c:pt>
                <c:pt idx="43" formatCode="General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EF-4935-ACA8-536E56F4A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788016"/>
        <c:axId val="442790368"/>
      </c:areaChart>
      <c:catAx>
        <c:axId val="44278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790368"/>
        <c:crosses val="autoZero"/>
        <c:auto val="1"/>
        <c:lblAlgn val="ctr"/>
        <c:lblOffset val="100"/>
        <c:noMultiLvlLbl val="0"/>
      </c:catAx>
      <c:valAx>
        <c:axId val="44279036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tys.</a:t>
                </a:r>
              </a:p>
            </c:rich>
          </c:tx>
          <c:layout>
            <c:manualLayout>
              <c:xMode val="edge"/>
              <c:yMode val="edge"/>
              <c:x val="6.1475074236410103E-3"/>
              <c:y val="8.3043484202039823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788016"/>
        <c:crosses val="autoZero"/>
        <c:crossBetween val="midCat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99035034413811"/>
          <c:y val="2.3480985581648135E-2"/>
          <c:w val="0.58900967929926951"/>
          <c:h val="8.055209558556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204236407865694E-2"/>
          <c:y val="4.7979558262696183E-2"/>
          <c:w val="0.92534441391850486"/>
          <c:h val="0.73965655233797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Arkusz7!$C$2</c:f>
              <c:strCache>
                <c:ptCount val="1"/>
                <c:pt idx="0">
                  <c:v>Udział zarejestrowanych po raz pierwszy w rejestracjach ogółem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Arkusz7!$A$3:$B$46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Arkusz7!$C$3:$C$46</c:f>
              <c:numCache>
                <c:formatCode>0%</c:formatCode>
                <c:ptCount val="44"/>
                <c:pt idx="0">
                  <c:v>0.18026009818275771</c:v>
                </c:pt>
                <c:pt idx="1">
                  <c:v>0.20015742718992466</c:v>
                </c:pt>
                <c:pt idx="2">
                  <c:v>0.19153439153439156</c:v>
                </c:pt>
                <c:pt idx="3">
                  <c:v>0.17156361778231988</c:v>
                </c:pt>
                <c:pt idx="4">
                  <c:v>0.22094828615788847</c:v>
                </c:pt>
                <c:pt idx="5">
                  <c:v>0.19867549668874171</c:v>
                </c:pt>
                <c:pt idx="6">
                  <c:v>0.19191801560498428</c:v>
                </c:pt>
                <c:pt idx="7">
                  <c:v>0.20316858194800849</c:v>
                </c:pt>
                <c:pt idx="8">
                  <c:v>0.26467923160565421</c:v>
                </c:pt>
                <c:pt idx="9">
                  <c:v>0.2249614791987673</c:v>
                </c:pt>
                <c:pt idx="10">
                  <c:v>0.19899793050865919</c:v>
                </c:pt>
                <c:pt idx="11">
                  <c:v>0.14946236559139786</c:v>
                </c:pt>
                <c:pt idx="12">
                  <c:v>0.18914236211377419</c:v>
                </c:pt>
                <c:pt idx="13">
                  <c:v>0.19753700709043415</c:v>
                </c:pt>
                <c:pt idx="14">
                  <c:v>0.18369859640482639</c:v>
                </c:pt>
                <c:pt idx="15">
                  <c:v>0.17250460890176456</c:v>
                </c:pt>
                <c:pt idx="16">
                  <c:v>0.19824873443699548</c:v>
                </c:pt>
                <c:pt idx="17">
                  <c:v>0.19726858877086495</c:v>
                </c:pt>
                <c:pt idx="18">
                  <c:v>0.19533751761239912</c:v>
                </c:pt>
                <c:pt idx="19">
                  <c:v>0.19506726457399104</c:v>
                </c:pt>
                <c:pt idx="20">
                  <c:v>0.25181625125740476</c:v>
                </c:pt>
                <c:pt idx="21">
                  <c:v>0.21981391414675408</c:v>
                </c:pt>
                <c:pt idx="22">
                  <c:v>0.20354654844838507</c:v>
                </c:pt>
                <c:pt idx="23">
                  <c:v>0.14152976030164285</c:v>
                </c:pt>
                <c:pt idx="24">
                  <c:v>0.202562733582488</c:v>
                </c:pt>
                <c:pt idx="25">
                  <c:v>0.21085271317829457</c:v>
                </c:pt>
                <c:pt idx="26">
                  <c:v>0.2077504196978176</c:v>
                </c:pt>
                <c:pt idx="27">
                  <c:v>0.1814497973885637</c:v>
                </c:pt>
                <c:pt idx="28">
                  <c:v>0.22555179635894956</c:v>
                </c:pt>
                <c:pt idx="29">
                  <c:v>0.19611867885799589</c:v>
                </c:pt>
                <c:pt idx="30">
                  <c:v>0.20743611828883146</c:v>
                </c:pt>
                <c:pt idx="31">
                  <c:v>0.21121105043366525</c:v>
                </c:pt>
                <c:pt idx="32">
                  <c:v>0.26829268292682923</c:v>
                </c:pt>
                <c:pt idx="33">
                  <c:v>0.24025095337679914</c:v>
                </c:pt>
                <c:pt idx="34">
                  <c:v>0.21425383127510786</c:v>
                </c:pt>
                <c:pt idx="35">
                  <c:v>0.18093385214007784</c:v>
                </c:pt>
                <c:pt idx="36">
                  <c:v>0.21004039238315064</c:v>
                </c:pt>
                <c:pt idx="37">
                  <c:v>0.21231862599940776</c:v>
                </c:pt>
                <c:pt idx="38">
                  <c:v>0.22551524442173393</c:v>
                </c:pt>
                <c:pt idx="39">
                  <c:v>0.21819413857360664</c:v>
                </c:pt>
                <c:pt idx="40">
                  <c:v>0.25</c:v>
                </c:pt>
                <c:pt idx="41">
                  <c:v>0.24</c:v>
                </c:pt>
                <c:pt idx="42">
                  <c:v>0.24</c:v>
                </c:pt>
                <c:pt idx="4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07-45EB-BB25-8612172FF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3652112"/>
        <c:axId val="447813824"/>
      </c:barChart>
      <c:catAx>
        <c:axId val="40365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47813824"/>
        <c:crosses val="autoZero"/>
        <c:auto val="1"/>
        <c:lblAlgn val="ctr"/>
        <c:lblOffset val="100"/>
        <c:noMultiLvlLbl val="0"/>
      </c:catAx>
      <c:valAx>
        <c:axId val="447813824"/>
        <c:scaling>
          <c:orientation val="minMax"/>
          <c:max val="0.30000000000000004"/>
          <c:min val="0.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03652112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solidFill>
            <a:schemeClr val="accent1">
              <a:lumMod val="50000"/>
            </a:schemeClr>
          </a:solidFill>
        </a:defRPr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04236407865694E-2"/>
          <c:y val="0.1049523739110076"/>
          <c:w val="0.92056977656196604"/>
          <c:h val="0.6826838194521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Arkusz8!$E$3</c:f>
              <c:strCache>
                <c:ptCount val="1"/>
                <c:pt idx="0">
                  <c:v>Udział podjęć pracy w wyrejestrwanych bezrobotnych ogółem</c:v>
                </c:pt>
              </c:strCache>
            </c:strRef>
          </c:tx>
          <c:spPr>
            <a:solidFill>
              <a:srgbClr val="4986C3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Arkusz8!$A$5:$B$47</c:f>
              <c:multiLvlStrCache>
                <c:ptCount val="4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  <c:pt idx="13">
                    <c:v>III</c:v>
                  </c:pt>
                  <c:pt idx="14">
                    <c:v>IV</c:v>
                  </c:pt>
                  <c:pt idx="15">
                    <c:v>V</c:v>
                  </c:pt>
                  <c:pt idx="16">
                    <c:v>VI</c:v>
                  </c:pt>
                  <c:pt idx="17">
                    <c:v>VII</c:v>
                  </c:pt>
                  <c:pt idx="18">
                    <c:v>VIII</c:v>
                  </c:pt>
                  <c:pt idx="19">
                    <c:v>IX</c:v>
                  </c:pt>
                  <c:pt idx="20">
                    <c:v>X</c:v>
                  </c:pt>
                  <c:pt idx="21">
                    <c:v>XI</c:v>
                  </c:pt>
                  <c:pt idx="22">
                    <c:v>XII</c:v>
                  </c:pt>
                  <c:pt idx="23">
                    <c:v>I</c:v>
                  </c:pt>
                  <c:pt idx="24">
                    <c:v>II</c:v>
                  </c:pt>
                  <c:pt idx="25">
                    <c:v>III</c:v>
                  </c:pt>
                  <c:pt idx="26">
                    <c:v>IV</c:v>
                  </c:pt>
                  <c:pt idx="27">
                    <c:v>V</c:v>
                  </c:pt>
                  <c:pt idx="28">
                    <c:v>VI</c:v>
                  </c:pt>
                  <c:pt idx="29">
                    <c:v>VII</c:v>
                  </c:pt>
                  <c:pt idx="30">
                    <c:v>VIII</c:v>
                  </c:pt>
                  <c:pt idx="31">
                    <c:v>IX</c:v>
                  </c:pt>
                  <c:pt idx="32">
                    <c:v>X</c:v>
                  </c:pt>
                  <c:pt idx="33">
                    <c:v>XI</c:v>
                  </c:pt>
                  <c:pt idx="34">
                    <c:v>XII</c:v>
                  </c:pt>
                  <c:pt idx="35">
                    <c:v>I</c:v>
                  </c:pt>
                  <c:pt idx="36">
                    <c:v>II</c:v>
                  </c:pt>
                  <c:pt idx="37">
                    <c:v>III</c:v>
                  </c:pt>
                  <c:pt idx="38">
                    <c:v>IV</c:v>
                  </c:pt>
                  <c:pt idx="39">
                    <c:v>V</c:v>
                  </c:pt>
                  <c:pt idx="40">
                    <c:v>VI</c:v>
                  </c:pt>
                  <c:pt idx="41">
                    <c:v>VII</c:v>
                  </c:pt>
                  <c:pt idx="42">
                    <c:v>VIII</c:v>
                  </c:pt>
                </c:lvl>
                <c:lvl>
                  <c:pt idx="11">
                    <c:v>2018</c:v>
                  </c:pt>
                  <c:pt idx="23">
                    <c:v>2019</c:v>
                  </c:pt>
                  <c:pt idx="35">
                    <c:v>2020</c:v>
                  </c:pt>
                </c:lvl>
              </c:multiLvlStrCache>
            </c:multiLvlStrRef>
          </c:cat>
          <c:val>
            <c:numRef>
              <c:f>Arkusz8!$E$5:$E$47</c:f>
              <c:numCache>
                <c:formatCode>0%</c:formatCode>
                <c:ptCount val="43"/>
                <c:pt idx="0">
                  <c:v>0.38128852654603301</c:v>
                </c:pt>
                <c:pt idx="1">
                  <c:v>0.4426404451558808</c:v>
                </c:pt>
                <c:pt idx="2">
                  <c:v>0.50224215246636772</c:v>
                </c:pt>
                <c:pt idx="3">
                  <c:v>0.4651248164464023</c:v>
                </c:pt>
                <c:pt idx="4">
                  <c:v>0.46904435299497022</c:v>
                </c:pt>
                <c:pt idx="5">
                  <c:v>0.48157401623985013</c:v>
                </c:pt>
                <c:pt idx="6">
                  <c:v>0.4810010331764436</c:v>
                </c:pt>
                <c:pt idx="7">
                  <c:v>0.55608767728863506</c:v>
                </c:pt>
                <c:pt idx="8">
                  <c:v>0.46873197660047788</c:v>
                </c:pt>
                <c:pt idx="9">
                  <c:v>0.54439128123338654</c:v>
                </c:pt>
                <c:pt idx="10">
                  <c:v>0.5629416696610372</c:v>
                </c:pt>
                <c:pt idx="11">
                  <c:v>0.49216914643696164</c:v>
                </c:pt>
                <c:pt idx="12">
                  <c:v>0.49259774769075032</c:v>
                </c:pt>
                <c:pt idx="13">
                  <c:v>0.46638323116472208</c:v>
                </c:pt>
                <c:pt idx="14">
                  <c:v>0.49034940116796988</c:v>
                </c:pt>
                <c:pt idx="15">
                  <c:v>0.49284049284049286</c:v>
                </c:pt>
                <c:pt idx="16">
                  <c:v>0.47826561817387497</c:v>
                </c:pt>
                <c:pt idx="17">
                  <c:v>0.48219674109837057</c:v>
                </c:pt>
                <c:pt idx="18">
                  <c:v>0.4721576139006704</c:v>
                </c:pt>
                <c:pt idx="19">
                  <c:v>0.57283308848457448</c:v>
                </c:pt>
                <c:pt idx="20">
                  <c:v>0.52215973003374583</c:v>
                </c:pt>
                <c:pt idx="21">
                  <c:v>0.52962515114873043</c:v>
                </c:pt>
                <c:pt idx="22">
                  <c:v>0.58349587396849212</c:v>
                </c:pt>
                <c:pt idx="23">
                  <c:v>0.51723042718754964</c:v>
                </c:pt>
                <c:pt idx="24">
                  <c:v>0.49719350073855251</c:v>
                </c:pt>
                <c:pt idx="25">
                  <c:v>0.46639089968976222</c:v>
                </c:pt>
                <c:pt idx="26">
                  <c:v>0.49495509479986699</c:v>
                </c:pt>
                <c:pt idx="27">
                  <c:v>0.5033817635270541</c:v>
                </c:pt>
                <c:pt idx="28">
                  <c:v>0.49102862621558691</c:v>
                </c:pt>
                <c:pt idx="29">
                  <c:v>0.46864857847591845</c:v>
                </c:pt>
                <c:pt idx="30">
                  <c:v>0.48957491514465812</c:v>
                </c:pt>
                <c:pt idx="31">
                  <c:v>0.55691056910569114</c:v>
                </c:pt>
                <c:pt idx="32">
                  <c:v>0.50287787787787785</c:v>
                </c:pt>
                <c:pt idx="33">
                  <c:v>0.52480219111381621</c:v>
                </c:pt>
                <c:pt idx="34">
                  <c:v>0.52735882146615221</c:v>
                </c:pt>
                <c:pt idx="35">
                  <c:v>0.5029896720420366</c:v>
                </c:pt>
                <c:pt idx="36">
                  <c:v>0.47789064834179862</c:v>
                </c:pt>
                <c:pt idx="37">
                  <c:v>0.53254329990884219</c:v>
                </c:pt>
                <c:pt idx="38">
                  <c:v>0.66915313734093895</c:v>
                </c:pt>
                <c:pt idx="39">
                  <c:v>0.66666666666666674</c:v>
                </c:pt>
                <c:pt idx="40">
                  <c:v>0.7</c:v>
                </c:pt>
                <c:pt idx="41">
                  <c:v>0.67741935483870974</c:v>
                </c:pt>
                <c:pt idx="42">
                  <c:v>0.67999999999999994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60-4643-A97E-5244EEF6A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7815000"/>
        <c:axId val="447812648"/>
      </c:barChart>
      <c:catAx>
        <c:axId val="44781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7812648"/>
        <c:crosses val="autoZero"/>
        <c:auto val="1"/>
        <c:lblAlgn val="ctr"/>
        <c:lblOffset val="100"/>
        <c:noMultiLvlLbl val="0"/>
      </c:catAx>
      <c:valAx>
        <c:axId val="447812648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78150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solidFill>
            <a:schemeClr val="accent1">
              <a:lumMod val="50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384844033392715E-2"/>
          <c:y val="0.15584655692995608"/>
          <c:w val="0.9384277626640799"/>
          <c:h val="0.66751475373527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od stycznia do marca 2020 r.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Arkusz1!$A$4:$A$5</c:f>
              <c:strCache>
                <c:ptCount val="2"/>
                <c:pt idx="0">
                  <c:v>zarejestrowani bezrobotni</c:v>
                </c:pt>
                <c:pt idx="1">
                  <c:v>wyrejestrowani bezrobotni</c:v>
                </c:pt>
              </c:strCache>
            </c:strRef>
          </c:cat>
          <c:val>
            <c:numRef>
              <c:f>Arkusz1!$B$4:$B$5</c:f>
              <c:numCache>
                <c:formatCode>General</c:formatCode>
                <c:ptCount val="2"/>
                <c:pt idx="0">
                  <c:v>50354</c:v>
                </c:pt>
                <c:pt idx="1">
                  <c:v>39441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1-40BD-8539-E4771F869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818920"/>
        <c:axId val="447787960"/>
      </c:barChart>
      <c:catAx>
        <c:axId val="447818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pl-PL"/>
          </a:p>
        </c:txPr>
        <c:crossAx val="447787960"/>
        <c:crosses val="autoZero"/>
        <c:auto val="1"/>
        <c:lblAlgn val="ctr"/>
        <c:lblOffset val="100"/>
        <c:noMultiLvlLbl val="0"/>
      </c:catAx>
      <c:valAx>
        <c:axId val="44778796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pl-PL" sz="2000" dirty="0"/>
                  <a:t>tys.</a:t>
                </a:r>
              </a:p>
            </c:rich>
          </c:tx>
          <c:layout>
            <c:manualLayout>
              <c:xMode val="edge"/>
              <c:yMode val="edge"/>
              <c:x val="2.1227195129110862E-2"/>
              <c:y val="4.79972389463417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7818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60291719524284E-2"/>
          <c:y val="0.13734913893188119"/>
          <c:w val="0.51960358693719588"/>
          <c:h val="0.72530172213623767"/>
        </c:manualLayout>
      </c:layout>
      <c:pieChart>
        <c:varyColors val="1"/>
        <c:ser>
          <c:idx val="0"/>
          <c:order val="0"/>
          <c:tx>
            <c:strRef>
              <c:f>Arkusz2!$B$13</c:f>
              <c:strCache>
                <c:ptCount val="1"/>
                <c:pt idx="0">
                  <c:v>I-VIII 2020</c:v>
                </c:pt>
              </c:strCache>
            </c:strRef>
          </c:tx>
          <c:dLbls>
            <c:dLbl>
              <c:idx val="2"/>
              <c:layout>
                <c:manualLayout>
                  <c:x val="1.979238363051769E-2"/>
                  <c:y val="-1.49202069009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Arkusz2!$A$14:$A$19</c:f>
              <c:strCache>
                <c:ptCount val="6"/>
                <c:pt idx="0">
                  <c:v>podjęcia pracy</c:v>
                </c:pt>
                <c:pt idx="1">
                  <c:v>emerytury, renty, św.przedemyrytalne</c:v>
                </c:pt>
                <c:pt idx="2">
                  <c:v>dobrowolna rezygnacja ze statusu bezrobotnego</c:v>
                </c:pt>
                <c:pt idx="3">
                  <c:v>niepotwierdzenie gotowości do pracy</c:v>
                </c:pt>
                <c:pt idx="4">
                  <c:v>szkolenia, staże</c:v>
                </c:pt>
                <c:pt idx="5">
                  <c:v>inne</c:v>
                </c:pt>
              </c:strCache>
            </c:strRef>
          </c:cat>
          <c:val>
            <c:numRef>
              <c:f>Arkusz2!$B$14:$B$19</c:f>
              <c:numCache>
                <c:formatCode>0.0%</c:formatCode>
                <c:ptCount val="6"/>
                <c:pt idx="0">
                  <c:v>0.60135392104662666</c:v>
                </c:pt>
                <c:pt idx="1">
                  <c:v>3.4152278086255421E-2</c:v>
                </c:pt>
                <c:pt idx="2">
                  <c:v>6.3664714383509541E-2</c:v>
                </c:pt>
                <c:pt idx="3">
                  <c:v>0.11873431201034457</c:v>
                </c:pt>
                <c:pt idx="4">
                  <c:v>7.5403767652949982E-2</c:v>
                </c:pt>
                <c:pt idx="5">
                  <c:v>0.10669100682031389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30-4E20-AC2B-9CD6D3357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964389294025495E-2"/>
          <c:y val="8.5644578605642813E-2"/>
          <c:w val="0.93609930774992267"/>
          <c:h val="0.70180390491384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Arkusz3!$B$14</c:f>
              <c:strCache>
                <c:ptCount val="1"/>
                <c:pt idx="0">
                  <c:v>2019 r.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5.4380433868511024E-3"/>
                  <c:y val="5.378700768476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3804338685118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52173547404407E-3"/>
                  <c:y val="-1.07574015369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Arkusz3!$A$15:$A$21</c:f>
              <c:strCache>
                <c:ptCount val="7"/>
                <c:pt idx="0">
                  <c:v>kobiety</c:v>
                </c:pt>
                <c:pt idx="1">
                  <c:v>kobiety bez podjęcia pracy po urodzeniu dziecka</c:v>
                </c:pt>
                <c:pt idx="2">
                  <c:v>z dzieckiem do 6 roku życia</c:v>
                </c:pt>
                <c:pt idx="3">
                  <c:v>do 25 roku życia</c:v>
                </c:pt>
                <c:pt idx="4">
                  <c:v>powyżej 50 roku życia</c:v>
                </c:pt>
                <c:pt idx="5">
                  <c:v>długotrwale bezrobotni</c:v>
                </c:pt>
                <c:pt idx="6">
                  <c:v>bez kwalifikacji zawodowych</c:v>
                </c:pt>
              </c:strCache>
            </c:strRef>
          </c:cat>
          <c:val>
            <c:numRef>
              <c:f>Arkusz3!$B$15:$B$21</c:f>
              <c:numCache>
                <c:formatCode>0.0%</c:formatCode>
                <c:ptCount val="7"/>
                <c:pt idx="0">
                  <c:v>0.64</c:v>
                </c:pt>
                <c:pt idx="1">
                  <c:v>0.21099999999999999</c:v>
                </c:pt>
                <c:pt idx="2">
                  <c:v>0.254</c:v>
                </c:pt>
                <c:pt idx="3">
                  <c:v>0.126</c:v>
                </c:pt>
                <c:pt idx="4">
                  <c:v>0.246</c:v>
                </c:pt>
                <c:pt idx="5">
                  <c:v>0.434</c:v>
                </c:pt>
                <c:pt idx="6">
                  <c:v>0.313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3E-4C54-8279-C88ECD918A20}"/>
            </c:ext>
          </c:extLst>
        </c:ser>
        <c:ser>
          <c:idx val="1"/>
          <c:order val="1"/>
          <c:tx>
            <c:strRef>
              <c:f>Arkusz3!$C$14</c:f>
              <c:strCache>
                <c:ptCount val="1"/>
                <c:pt idx="0">
                  <c:v>2020 r.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6282603211066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380433868511024E-3"/>
                  <c:y val="1.075740153695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752173547404407E-3"/>
                  <c:y val="-1.613610230542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8760867737020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380433868511024E-3"/>
                  <c:y val="1.344675192119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Arkusz3!$A$15:$A$21</c:f>
              <c:strCache>
                <c:ptCount val="7"/>
                <c:pt idx="0">
                  <c:v>kobiety</c:v>
                </c:pt>
                <c:pt idx="1">
                  <c:v>kobiety bez podjęcia pracy po urodzeniu dziecka</c:v>
                </c:pt>
                <c:pt idx="2">
                  <c:v>z dzieckiem do 6 roku życia</c:v>
                </c:pt>
                <c:pt idx="3">
                  <c:v>do 25 roku życia</c:v>
                </c:pt>
                <c:pt idx="4">
                  <c:v>powyżej 50 roku życia</c:v>
                </c:pt>
                <c:pt idx="5">
                  <c:v>długotrwale bezrobotni</c:v>
                </c:pt>
                <c:pt idx="6">
                  <c:v>bez kwalifikacji zawodowych</c:v>
                </c:pt>
              </c:strCache>
            </c:strRef>
          </c:cat>
          <c:val>
            <c:numRef>
              <c:f>Arkusz3!$C$15:$C$21</c:f>
              <c:numCache>
                <c:formatCode>0.0%</c:formatCode>
                <c:ptCount val="7"/>
                <c:pt idx="0">
                  <c:v>0.60299999999999998</c:v>
                </c:pt>
                <c:pt idx="1">
                  <c:v>0.17199999999999999</c:v>
                </c:pt>
                <c:pt idx="2">
                  <c:v>0.216</c:v>
                </c:pt>
                <c:pt idx="3">
                  <c:v>0.13700000000000001</c:v>
                </c:pt>
                <c:pt idx="4">
                  <c:v>0.22600000000000001</c:v>
                </c:pt>
                <c:pt idx="5">
                  <c:v>0.39700000000000002</c:v>
                </c:pt>
                <c:pt idx="6">
                  <c:v>0.318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3E-4C54-8279-C88ECD918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784824"/>
        <c:axId val="447785216"/>
      </c:barChart>
      <c:catAx>
        <c:axId val="447784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pl-PL"/>
          </a:p>
        </c:txPr>
        <c:crossAx val="447785216"/>
        <c:crosses val="autoZero"/>
        <c:auto val="1"/>
        <c:lblAlgn val="ctr"/>
        <c:lblOffset val="100"/>
        <c:noMultiLvlLbl val="0"/>
      </c:catAx>
      <c:valAx>
        <c:axId val="4477852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447784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pl-PL"/>
          </a:p>
        </c:txPr>
      </c:legendEntry>
      <c:layout>
        <c:manualLayout>
          <c:xMode val="edge"/>
          <c:yMode val="edge"/>
          <c:x val="0.32593705195018507"/>
          <c:y val="8.2479896229410321E-2"/>
          <c:w val="0.23571588715383429"/>
          <c:h val="0.103904638928436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1260958650571E-3"/>
          <c:y val="0.16557965041513167"/>
          <c:w val="0.97648878368095071"/>
          <c:h val="0.61527086549802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Arkusz1!$C$5</c:f>
              <c:strCache>
                <c:ptCount val="1"/>
                <c:pt idx="0">
                  <c:v>województwo pomorskie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Arkusz1!$B$6:$B$11</c:f>
              <c:strCache>
                <c:ptCount val="6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  <c:pt idx="5">
                  <c:v>styczeń-sierpień 2020 r. </c:v>
                </c:pt>
              </c:strCache>
            </c:strRef>
          </c:cat>
          <c:val>
            <c:numRef>
              <c:f>Arkusz1!$C$6:$C$11</c:f>
              <c:numCache>
                <c:formatCode>0.0</c:formatCode>
                <c:ptCount val="6"/>
                <c:pt idx="0">
                  <c:v>87.088999999999999</c:v>
                </c:pt>
                <c:pt idx="1">
                  <c:v>108.333</c:v>
                </c:pt>
                <c:pt idx="2">
                  <c:v>120.26900000000001</c:v>
                </c:pt>
                <c:pt idx="3">
                  <c:v>108.5</c:v>
                </c:pt>
                <c:pt idx="4">
                  <c:v>96.3</c:v>
                </c:pt>
                <c:pt idx="5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5-4168-BDF4-D9A34B6F1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447788744"/>
        <c:axId val="447789920"/>
      </c:barChart>
      <c:catAx>
        <c:axId val="44778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7789920"/>
        <c:crosses val="autoZero"/>
        <c:auto val="1"/>
        <c:lblAlgn val="ctr"/>
        <c:lblOffset val="100"/>
        <c:noMultiLvlLbl val="0"/>
      </c:catAx>
      <c:valAx>
        <c:axId val="4477899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47788744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 b="1"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9692354029517E-2"/>
          <c:y val="0.12358289913914532"/>
          <c:w val="0.92949575788868422"/>
          <c:h val="0.63453535504371539"/>
        </c:manualLayout>
      </c:layout>
      <c:lineChart>
        <c:grouping val="standar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miejsca pracy 
zgłoszone do PUP</c:v>
                </c:pt>
              </c:strCache>
            </c:strRef>
          </c:tx>
          <c:spPr>
            <a:ln w="31750">
              <a:solidFill>
                <a:schemeClr val="accent4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7"/>
              <c:layout>
                <c:manualLayout>
                  <c:x val="-2.0089852436254923E-2"/>
                  <c:y val="-8.112876041386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8973749523129652E-2"/>
                  <c:y val="-6.165785791453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4509337870628639E-2"/>
                  <c:y val="-6.16578579145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6.6966174787516418E-3"/>
                  <c:y val="-7.7883609997311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E7E6E6">
                    <a:lumMod val="50000"/>
                  </a:srgbClr>
                </a:solidFill>
              </a:ln>
            </c:spPr>
            <c:trendlineType val="linear"/>
            <c:dispRSqr val="0"/>
            <c:dispEq val="0"/>
          </c:trendline>
          <c:cat>
            <c:multiLvlStrRef>
              <c:f>Arkusz1!$A$4:$B$47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Arkusz1!$C$4:$C$47</c:f>
              <c:numCache>
                <c:formatCode>General</c:formatCode>
                <c:ptCount val="44"/>
                <c:pt idx="0">
                  <c:v>8.5</c:v>
                </c:pt>
                <c:pt idx="1">
                  <c:v>9.8000000000000007</c:v>
                </c:pt>
                <c:pt idx="2">
                  <c:v>11.6</c:v>
                </c:pt>
                <c:pt idx="3">
                  <c:v>10.199999999999999</c:v>
                </c:pt>
                <c:pt idx="4">
                  <c:v>11.6</c:v>
                </c:pt>
                <c:pt idx="5">
                  <c:v>10.8</c:v>
                </c:pt>
                <c:pt idx="6">
                  <c:v>9.3000000000000007</c:v>
                </c:pt>
                <c:pt idx="7">
                  <c:v>12.3</c:v>
                </c:pt>
                <c:pt idx="8">
                  <c:v>10.9</c:v>
                </c:pt>
                <c:pt idx="9">
                  <c:v>10.5</c:v>
                </c:pt>
                <c:pt idx="10">
                  <c:v>8.6</c:v>
                </c:pt>
                <c:pt idx="11">
                  <c:v>6.1</c:v>
                </c:pt>
                <c:pt idx="12">
                  <c:v>8.6999999999999993</c:v>
                </c:pt>
                <c:pt idx="13">
                  <c:v>9.1</c:v>
                </c:pt>
                <c:pt idx="14">
                  <c:v>10.199999999999999</c:v>
                </c:pt>
                <c:pt idx="15">
                  <c:v>11.1</c:v>
                </c:pt>
                <c:pt idx="16">
                  <c:v>8.9</c:v>
                </c:pt>
                <c:pt idx="17">
                  <c:v>9.4</c:v>
                </c:pt>
                <c:pt idx="18">
                  <c:v>9.3000000000000007</c:v>
                </c:pt>
                <c:pt idx="19">
                  <c:v>10.4</c:v>
                </c:pt>
                <c:pt idx="20">
                  <c:v>8.8000000000000007</c:v>
                </c:pt>
                <c:pt idx="21">
                  <c:v>9.3000000000000007</c:v>
                </c:pt>
                <c:pt idx="22">
                  <c:v>7.2</c:v>
                </c:pt>
                <c:pt idx="23">
                  <c:v>6.1</c:v>
                </c:pt>
                <c:pt idx="24">
                  <c:v>8.9</c:v>
                </c:pt>
                <c:pt idx="25">
                  <c:v>8.3000000000000007</c:v>
                </c:pt>
                <c:pt idx="26">
                  <c:v>8.8000000000000007</c:v>
                </c:pt>
                <c:pt idx="27">
                  <c:v>8.8000000000000007</c:v>
                </c:pt>
                <c:pt idx="28">
                  <c:v>8.6999999999999993</c:v>
                </c:pt>
                <c:pt idx="29">
                  <c:v>7.6</c:v>
                </c:pt>
                <c:pt idx="30">
                  <c:v>8.3000000000000007</c:v>
                </c:pt>
                <c:pt idx="31">
                  <c:v>7.9</c:v>
                </c:pt>
                <c:pt idx="32" formatCode="0.0">
                  <c:v>8</c:v>
                </c:pt>
                <c:pt idx="33">
                  <c:v>8.1</c:v>
                </c:pt>
                <c:pt idx="34">
                  <c:v>7.1</c:v>
                </c:pt>
                <c:pt idx="35">
                  <c:v>5.8</c:v>
                </c:pt>
                <c:pt idx="36">
                  <c:v>8.4</c:v>
                </c:pt>
                <c:pt idx="37">
                  <c:v>8.1</c:v>
                </c:pt>
                <c:pt idx="38">
                  <c:v>6.7</c:v>
                </c:pt>
                <c:pt idx="39" formatCode="0.0">
                  <c:v>4.1779999999999999</c:v>
                </c:pt>
                <c:pt idx="40">
                  <c:v>4.5</c:v>
                </c:pt>
                <c:pt idx="41">
                  <c:v>6.8</c:v>
                </c:pt>
                <c:pt idx="42">
                  <c:v>7.4</c:v>
                </c:pt>
                <c:pt idx="43">
                  <c:v>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F26-4687-A576-BF9DC0465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785608"/>
        <c:axId val="447787176"/>
      </c:lineChart>
      <c:catAx>
        <c:axId val="447785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/>
                  <a:t>tys.</a:t>
                </a:r>
              </a:p>
            </c:rich>
          </c:tx>
          <c:layout>
            <c:manualLayout>
              <c:xMode val="edge"/>
              <c:yMode val="edge"/>
              <c:x val="5.6425060380029457E-3"/>
              <c:y val="1.9139306763969376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47787176"/>
        <c:crosses val="autoZero"/>
        <c:auto val="1"/>
        <c:lblAlgn val="ctr"/>
        <c:lblOffset val="100"/>
        <c:noMultiLvlLbl val="0"/>
      </c:catAx>
      <c:valAx>
        <c:axId val="447787176"/>
        <c:scaling>
          <c:orientation val="minMax"/>
          <c:min val="2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47785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solidFill>
            <a:srgbClr val="002060"/>
          </a:solidFill>
        </a:defRPr>
      </a:pPr>
      <a:endParaRPr lang="pl-PL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642507181724392E-2"/>
          <c:y val="2.6856920726649677E-2"/>
          <c:w val="0.62386640393471793"/>
          <c:h val="0.907165280033196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62A-4008-932E-31614D8AF2E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2A-4008-932E-31614D8AF2E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319C-4D03-BD95-449901F8A594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62A-4008-932E-31614D8AF2E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62A-4008-932E-31614D8AF2E3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9F1-409A-84E8-486D4929C70A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62A-4008-932E-31614D8AF2E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62A-4008-932E-31614D8AF2E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62A-4008-932E-31614D8AF2E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62A-4008-932E-31614D8AF2E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2A-4008-932E-31614D8AF2E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62A-4008-932E-31614D8AF2E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62A-4008-932E-31614D8AF2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oferty!$B$4:$B$24</c:f>
              <c:strCache>
                <c:ptCount val="21"/>
                <c:pt idx="0">
                  <c:v>słupski</c:v>
                </c:pt>
                <c:pt idx="1">
                  <c:v>Sopot</c:v>
                </c:pt>
                <c:pt idx="2">
                  <c:v>tczewski</c:v>
                </c:pt>
                <c:pt idx="3">
                  <c:v>Gdynia</c:v>
                </c:pt>
                <c:pt idx="4">
                  <c:v>lęborski</c:v>
                </c:pt>
                <c:pt idx="5">
                  <c:v>kartuski</c:v>
                </c:pt>
                <c:pt idx="6">
                  <c:v>Gdańsk </c:v>
                </c:pt>
                <c:pt idx="7">
                  <c:v>człuchowski</c:v>
                </c:pt>
                <c:pt idx="8">
                  <c:v>pucki</c:v>
                </c:pt>
                <c:pt idx="9">
                  <c:v>sztumski</c:v>
                </c:pt>
                <c:pt idx="10">
                  <c:v>woj. pomorskie</c:v>
                </c:pt>
                <c:pt idx="11">
                  <c:v>nowodworski</c:v>
                </c:pt>
                <c:pt idx="12">
                  <c:v>starogardzki</c:v>
                </c:pt>
                <c:pt idx="13">
                  <c:v>kościerski</c:v>
                </c:pt>
                <c:pt idx="14">
                  <c:v>wejherowski</c:v>
                </c:pt>
                <c:pt idx="15">
                  <c:v>malborski</c:v>
                </c:pt>
                <c:pt idx="16">
                  <c:v>Słupsk </c:v>
                </c:pt>
                <c:pt idx="17">
                  <c:v>chojnicki</c:v>
                </c:pt>
                <c:pt idx="18">
                  <c:v>gdański </c:v>
                </c:pt>
                <c:pt idx="19">
                  <c:v>kwidzyński</c:v>
                </c:pt>
                <c:pt idx="20">
                  <c:v>bytowski</c:v>
                </c:pt>
              </c:strCache>
            </c:strRef>
          </c:cat>
          <c:val>
            <c:numRef>
              <c:f>oferty!$E$4:$E$24</c:f>
              <c:numCache>
                <c:formatCode>0</c:formatCode>
                <c:ptCount val="21"/>
                <c:pt idx="0">
                  <c:v>-53.333333333333336</c:v>
                </c:pt>
                <c:pt idx="1">
                  <c:v>-40.517241379310342</c:v>
                </c:pt>
                <c:pt idx="2">
                  <c:v>-34.076015727391876</c:v>
                </c:pt>
                <c:pt idx="3">
                  <c:v>-31.633835457705672</c:v>
                </c:pt>
                <c:pt idx="4">
                  <c:v>-28.571428571428569</c:v>
                </c:pt>
                <c:pt idx="5">
                  <c:v>-25.280898876404489</c:v>
                </c:pt>
                <c:pt idx="6">
                  <c:v>-23.1296402055968</c:v>
                </c:pt>
                <c:pt idx="7">
                  <c:v>-22.994652406417117</c:v>
                </c:pt>
                <c:pt idx="8">
                  <c:v>-21.052631578947366</c:v>
                </c:pt>
                <c:pt idx="9">
                  <c:v>-19.540229885057471</c:v>
                </c:pt>
                <c:pt idx="10">
                  <c:v>-16.08961303462322</c:v>
                </c:pt>
                <c:pt idx="11">
                  <c:v>-8.2352941176470633</c:v>
                </c:pt>
                <c:pt idx="12">
                  <c:v>-7.7881619937694708</c:v>
                </c:pt>
                <c:pt idx="13">
                  <c:v>-7.4074074074074066</c:v>
                </c:pt>
                <c:pt idx="14">
                  <c:v>-4.8262548262548277</c:v>
                </c:pt>
                <c:pt idx="15">
                  <c:v>-1.6666666666666718</c:v>
                </c:pt>
                <c:pt idx="16">
                  <c:v>-0.2049180327868827</c:v>
                </c:pt>
                <c:pt idx="17">
                  <c:v>27.969348659003824</c:v>
                </c:pt>
                <c:pt idx="18">
                  <c:v>58.685446009389672</c:v>
                </c:pt>
                <c:pt idx="19">
                  <c:v>82.79569892473117</c:v>
                </c:pt>
                <c:pt idx="20">
                  <c:v>165.81196581196579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62A-4008-932E-31614D8AF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45867032"/>
        <c:axId val="445868208"/>
      </c:barChart>
      <c:catAx>
        <c:axId val="44586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5868208"/>
        <c:crosses val="autoZero"/>
        <c:auto val="1"/>
        <c:lblAlgn val="ctr"/>
        <c:lblOffset val="100"/>
        <c:noMultiLvlLbl val="0"/>
      </c:catAx>
      <c:valAx>
        <c:axId val="445868208"/>
        <c:scaling>
          <c:orientation val="minMax"/>
          <c:max val="200"/>
          <c:min val="-10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5867032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Arkusz1!$E$4</c:f>
              <c:strCache>
                <c:ptCount val="1"/>
                <c:pt idx="0">
                  <c:v>POMORSKIE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5875" cap="rnd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Arkusz1!$F$3:$K$3</c:f>
              <c:strCache>
                <c:ptCount val="6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  <c:pt idx="5">
                  <c:v>I półrocze 2020 r.</c:v>
                </c:pt>
              </c:strCache>
            </c:strRef>
          </c:cat>
          <c:val>
            <c:numRef>
              <c:f>Arkusz1!$F$4:$K$4</c:f>
              <c:numCache>
                <c:formatCode>#,##0</c:formatCode>
                <c:ptCount val="6"/>
                <c:pt idx="0">
                  <c:v>281861</c:v>
                </c:pt>
                <c:pt idx="1">
                  <c:v>286844</c:v>
                </c:pt>
                <c:pt idx="2">
                  <c:v>293704</c:v>
                </c:pt>
                <c:pt idx="3">
                  <c:v>296630</c:v>
                </c:pt>
                <c:pt idx="4">
                  <c:v>307294</c:v>
                </c:pt>
                <c:pt idx="5">
                  <c:v>312257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5-45E0-AE85-0B5EC2A34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42583744"/>
        <c:axId val="442585704"/>
      </c:barChart>
      <c:catAx>
        <c:axId val="44258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pl-PL"/>
          </a:p>
        </c:txPr>
        <c:crossAx val="442585704"/>
        <c:crosses val="autoZero"/>
        <c:auto val="1"/>
        <c:lblAlgn val="ctr"/>
        <c:lblOffset val="100"/>
        <c:noMultiLvlLbl val="0"/>
      </c:catAx>
      <c:valAx>
        <c:axId val="4425857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4258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09876543204E-2"/>
          <c:y val="7.5384172557103959E-2"/>
          <c:w val="0.93795555555555554"/>
          <c:h val="0.69479991854074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Arkusz5!$I$3</c:f>
              <c:strCache>
                <c:ptCount val="1"/>
                <c:pt idx="0">
                  <c:v>liczba bezrobotnych
  przypadająca na 1 miejsce pracy </c:v>
                </c:pt>
              </c:strCache>
            </c:strRef>
          </c:tx>
          <c:spPr>
            <a:solidFill>
              <a:srgbClr val="FFD13F"/>
            </a:solidFill>
            <a:ln>
              <a:solidFill>
                <a:srgbClr val="E7E6E6">
                  <a:lumMod val="50000"/>
                </a:srgbClr>
              </a:solidFill>
            </a:ln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Arkusz5!$G$4:$H$47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Arkusz5!$I$4:$I$47</c:f>
              <c:numCache>
                <c:formatCode>0.0</c:formatCode>
                <c:ptCount val="44"/>
                <c:pt idx="0">
                  <c:v>1.4</c:v>
                </c:pt>
                <c:pt idx="1">
                  <c:v>0.91</c:v>
                </c:pt>
                <c:pt idx="2">
                  <c:v>0.81</c:v>
                </c:pt>
                <c:pt idx="3">
                  <c:v>0.77</c:v>
                </c:pt>
                <c:pt idx="4">
                  <c:v>0.72</c:v>
                </c:pt>
                <c:pt idx="5">
                  <c:v>0.73</c:v>
                </c:pt>
                <c:pt idx="6">
                  <c:v>0.92</c:v>
                </c:pt>
                <c:pt idx="7">
                  <c:v>0.73</c:v>
                </c:pt>
                <c:pt idx="8">
                  <c:v>1.02</c:v>
                </c:pt>
                <c:pt idx="9">
                  <c:v>0.99</c:v>
                </c:pt>
                <c:pt idx="10">
                  <c:v>1.06</c:v>
                </c:pt>
                <c:pt idx="11">
                  <c:v>1.4</c:v>
                </c:pt>
                <c:pt idx="12">
                  <c:v>1.2</c:v>
                </c:pt>
                <c:pt idx="13">
                  <c:v>0.88</c:v>
                </c:pt>
                <c:pt idx="14">
                  <c:v>0.8</c:v>
                </c:pt>
                <c:pt idx="15">
                  <c:v>0.69</c:v>
                </c:pt>
                <c:pt idx="16">
                  <c:v>0.82</c:v>
                </c:pt>
                <c:pt idx="17">
                  <c:v>0.77</c:v>
                </c:pt>
                <c:pt idx="18">
                  <c:v>0.84</c:v>
                </c:pt>
                <c:pt idx="19">
                  <c:v>0.73</c:v>
                </c:pt>
                <c:pt idx="20">
                  <c:v>1.02</c:v>
                </c:pt>
                <c:pt idx="21">
                  <c:v>1.02</c:v>
                </c:pt>
                <c:pt idx="22">
                  <c:v>1.1000000000000001</c:v>
                </c:pt>
                <c:pt idx="23">
                  <c:v>1.22</c:v>
                </c:pt>
                <c:pt idx="24">
                  <c:v>1.05</c:v>
                </c:pt>
                <c:pt idx="25">
                  <c:v>0.9</c:v>
                </c:pt>
                <c:pt idx="26">
                  <c:v>0.8</c:v>
                </c:pt>
                <c:pt idx="27">
                  <c:v>0.8</c:v>
                </c:pt>
                <c:pt idx="28">
                  <c:v>0.7</c:v>
                </c:pt>
                <c:pt idx="29">
                  <c:v>0.7</c:v>
                </c:pt>
                <c:pt idx="30">
                  <c:v>0.8</c:v>
                </c:pt>
                <c:pt idx="31">
                  <c:v>0.8</c:v>
                </c:pt>
                <c:pt idx="32">
                  <c:v>1</c:v>
                </c:pt>
                <c:pt idx="33">
                  <c:v>1</c:v>
                </c:pt>
                <c:pt idx="34">
                  <c:v>0.9</c:v>
                </c:pt>
                <c:pt idx="35">
                  <c:v>1.1000000000000001</c:v>
                </c:pt>
                <c:pt idx="36">
                  <c:v>1</c:v>
                </c:pt>
                <c:pt idx="37">
                  <c:v>0.8</c:v>
                </c:pt>
                <c:pt idx="38">
                  <c:v>0.9</c:v>
                </c:pt>
                <c:pt idx="39">
                  <c:v>1.4</c:v>
                </c:pt>
                <c:pt idx="40">
                  <c:v>1.3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23-4043-9541-87F60C6F8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5865856"/>
        <c:axId val="445867816"/>
      </c:barChart>
      <c:catAx>
        <c:axId val="44586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45867816"/>
        <c:crosses val="autoZero"/>
        <c:auto val="1"/>
        <c:lblAlgn val="ctr"/>
        <c:lblOffset val="100"/>
        <c:noMultiLvlLbl val="0"/>
      </c:catAx>
      <c:valAx>
        <c:axId val="445867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4458658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solidFill>
            <a:srgbClr val="002060"/>
          </a:solidFill>
        </a:defRPr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842651747599289E-2"/>
          <c:y val="0.12074624977528614"/>
          <c:w val="0.93094871737021412"/>
          <c:h val="0.56230039793412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Arkusz1!$B$25</c:f>
              <c:strCache>
                <c:ptCount val="1"/>
                <c:pt idx="0">
                  <c:v>sierpień 2019 r.</c:v>
                </c:pt>
              </c:strCache>
            </c:strRef>
          </c:tx>
          <c:spPr>
            <a:solidFill>
              <a:srgbClr val="FFA829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B0D-49EA-9366-495EB7A10A27}"/>
              </c:ext>
            </c:extLst>
          </c:dPt>
          <c:dLbls>
            <c:dLbl>
              <c:idx val="0"/>
              <c:layout>
                <c:manualLayout>
                  <c:x val="-5.4454367240252769E-3"/>
                  <c:y val="3.1318146251797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6.2636292503594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5659073125898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781746896101066E-3"/>
                  <c:y val="6.263629250359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9.3954438755392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9865482672832883E-17"/>
                  <c:y val="1.5659073125898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1.2527258500718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6.2636292503594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890873448050533E-3"/>
                  <c:y val="6.263629250359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9.3954438755392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35634937922021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0890873448052131E-3"/>
                  <c:y val="-1.8790887751078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2672620344151599E-3"/>
                  <c:y val="-1.148318763756222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3.2672620344153199E-3"/>
                  <c:y val="1.8790887751078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Arkusz1!$A$26:$A$46</c:f>
              <c:strCache>
                <c:ptCount val="21"/>
                <c:pt idx="0">
                  <c:v>województwo</c:v>
                </c:pt>
                <c:pt idx="1">
                  <c:v>bytowski</c:v>
                </c:pt>
                <c:pt idx="2">
                  <c:v>chojnicki</c:v>
                </c:pt>
                <c:pt idx="3">
                  <c:v>człuchowski</c:v>
                </c:pt>
                <c:pt idx="4">
                  <c:v>gdański</c:v>
                </c:pt>
                <c:pt idx="5">
                  <c:v>kartuski</c:v>
                </c:pt>
                <c:pt idx="6">
                  <c:v>kościerski</c:v>
                </c:pt>
                <c:pt idx="7">
                  <c:v>kwidzyński</c:v>
                </c:pt>
                <c:pt idx="8">
                  <c:v>lęborski</c:v>
                </c:pt>
                <c:pt idx="9">
                  <c:v>malborski</c:v>
                </c:pt>
                <c:pt idx="10">
                  <c:v>nowodworski</c:v>
                </c:pt>
                <c:pt idx="11">
                  <c:v>pucki</c:v>
                </c:pt>
                <c:pt idx="12">
                  <c:v>słupski</c:v>
                </c:pt>
                <c:pt idx="13">
                  <c:v>starogardzki</c:v>
                </c:pt>
                <c:pt idx="14">
                  <c:v>sztumski</c:v>
                </c:pt>
                <c:pt idx="15">
                  <c:v>tczewski</c:v>
                </c:pt>
                <c:pt idx="16">
                  <c:v>wejherowski</c:v>
                </c:pt>
                <c:pt idx="17">
                  <c:v>Gdańsk</c:v>
                </c:pt>
                <c:pt idx="18">
                  <c:v>Gdynia</c:v>
                </c:pt>
                <c:pt idx="19">
                  <c:v>Słupsk</c:v>
                </c:pt>
                <c:pt idx="20">
                  <c:v>Sopot</c:v>
                </c:pt>
              </c:strCache>
            </c:strRef>
          </c:cat>
          <c:val>
            <c:numRef>
              <c:f>Arkusz1!$B$26:$B$46</c:f>
              <c:numCache>
                <c:formatCode>0.0</c:formatCode>
                <c:ptCount val="21"/>
                <c:pt idx="0">
                  <c:v>0.8</c:v>
                </c:pt>
                <c:pt idx="1">
                  <c:v>3.1</c:v>
                </c:pt>
                <c:pt idx="2">
                  <c:v>1.2</c:v>
                </c:pt>
                <c:pt idx="3">
                  <c:v>1.9</c:v>
                </c:pt>
                <c:pt idx="4">
                  <c:v>1</c:v>
                </c:pt>
                <c:pt idx="5">
                  <c:v>0.9</c:v>
                </c:pt>
                <c:pt idx="6">
                  <c:v>1.3</c:v>
                </c:pt>
                <c:pt idx="7">
                  <c:v>2.8</c:v>
                </c:pt>
                <c:pt idx="8">
                  <c:v>1</c:v>
                </c:pt>
                <c:pt idx="9">
                  <c:v>2.4</c:v>
                </c:pt>
                <c:pt idx="10">
                  <c:v>1.7</c:v>
                </c:pt>
                <c:pt idx="11">
                  <c:v>0.6</c:v>
                </c:pt>
                <c:pt idx="12">
                  <c:v>0.4</c:v>
                </c:pt>
                <c:pt idx="13">
                  <c:v>1.1000000000000001</c:v>
                </c:pt>
                <c:pt idx="14">
                  <c:v>1.8</c:v>
                </c:pt>
                <c:pt idx="15">
                  <c:v>0.4</c:v>
                </c:pt>
                <c:pt idx="16">
                  <c:v>1.1000000000000001</c:v>
                </c:pt>
                <c:pt idx="17">
                  <c:v>0.5</c:v>
                </c:pt>
                <c:pt idx="18">
                  <c:v>0.6</c:v>
                </c:pt>
                <c:pt idx="19">
                  <c:v>0.5</c:v>
                </c:pt>
                <c:pt idx="2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0D-49EA-9366-495EB7A10A27}"/>
            </c:ext>
          </c:extLst>
        </c:ser>
        <c:ser>
          <c:idx val="1"/>
          <c:order val="1"/>
          <c:tx>
            <c:strRef>
              <c:f>Arkusz1!$C$25</c:f>
              <c:strCache>
                <c:ptCount val="1"/>
                <c:pt idx="0">
                  <c:v>sierpień 2020 r.</c:v>
                </c:pt>
              </c:strCache>
            </c:strRef>
          </c:tx>
          <c:spPr>
            <a:solidFill>
              <a:srgbClr val="FFD13F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B0D-49EA-9366-495EB7A10A27}"/>
              </c:ext>
            </c:extLst>
          </c:dPt>
          <c:dLbls>
            <c:dLbl>
              <c:idx val="0"/>
              <c:layout>
                <c:manualLayout>
                  <c:x val="1.0890873448050433E-3"/>
                  <c:y val="3.1318146251797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781746896100867E-3"/>
                  <c:y val="3.13181462517968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9.3954438755392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81746896100667E-3"/>
                  <c:y val="9.3954438755391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890873448050533E-3"/>
                  <c:y val="2.5054517001437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3563493792202132E-3"/>
                  <c:y val="1.8790887751078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973096534566577E-16"/>
                  <c:y val="1.5659073125898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17817468961010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3563493792202132E-3"/>
                  <c:y val="-1.8790887751078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26726203441515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Arkusz1!$A$26:$A$46</c:f>
              <c:strCache>
                <c:ptCount val="21"/>
                <c:pt idx="0">
                  <c:v>województwo</c:v>
                </c:pt>
                <c:pt idx="1">
                  <c:v>bytowski</c:v>
                </c:pt>
                <c:pt idx="2">
                  <c:v>chojnicki</c:v>
                </c:pt>
                <c:pt idx="3">
                  <c:v>człuchowski</c:v>
                </c:pt>
                <c:pt idx="4">
                  <c:v>gdański</c:v>
                </c:pt>
                <c:pt idx="5">
                  <c:v>kartuski</c:v>
                </c:pt>
                <c:pt idx="6">
                  <c:v>kościerski</c:v>
                </c:pt>
                <c:pt idx="7">
                  <c:v>kwidzyński</c:v>
                </c:pt>
                <c:pt idx="8">
                  <c:v>lęborski</c:v>
                </c:pt>
                <c:pt idx="9">
                  <c:v>malborski</c:v>
                </c:pt>
                <c:pt idx="10">
                  <c:v>nowodworski</c:v>
                </c:pt>
                <c:pt idx="11">
                  <c:v>pucki</c:v>
                </c:pt>
                <c:pt idx="12">
                  <c:v>słupski</c:v>
                </c:pt>
                <c:pt idx="13">
                  <c:v>starogardzki</c:v>
                </c:pt>
                <c:pt idx="14">
                  <c:v>sztumski</c:v>
                </c:pt>
                <c:pt idx="15">
                  <c:v>tczewski</c:v>
                </c:pt>
                <c:pt idx="16">
                  <c:v>wejherowski</c:v>
                </c:pt>
                <c:pt idx="17">
                  <c:v>Gdańsk</c:v>
                </c:pt>
                <c:pt idx="18">
                  <c:v>Gdynia</c:v>
                </c:pt>
                <c:pt idx="19">
                  <c:v>Słupsk</c:v>
                </c:pt>
                <c:pt idx="20">
                  <c:v>Sopot</c:v>
                </c:pt>
              </c:strCache>
            </c:strRef>
          </c:cat>
          <c:val>
            <c:numRef>
              <c:f>Arkusz1!$C$26:$C$46</c:f>
              <c:numCache>
                <c:formatCode>0.0</c:formatCode>
                <c:ptCount val="21"/>
                <c:pt idx="0">
                  <c:v>0.8</c:v>
                </c:pt>
                <c:pt idx="1">
                  <c:v>1</c:v>
                </c:pt>
                <c:pt idx="2">
                  <c:v>0.6</c:v>
                </c:pt>
                <c:pt idx="3">
                  <c:v>2.1</c:v>
                </c:pt>
                <c:pt idx="4">
                  <c:v>0.5</c:v>
                </c:pt>
                <c:pt idx="5">
                  <c:v>1</c:v>
                </c:pt>
                <c:pt idx="6">
                  <c:v>1.2</c:v>
                </c:pt>
                <c:pt idx="7">
                  <c:v>1.6</c:v>
                </c:pt>
                <c:pt idx="8">
                  <c:v>1.1000000000000001</c:v>
                </c:pt>
                <c:pt idx="9">
                  <c:v>2.2999999999999998</c:v>
                </c:pt>
                <c:pt idx="10">
                  <c:v>1.6</c:v>
                </c:pt>
                <c:pt idx="11">
                  <c:v>0.8</c:v>
                </c:pt>
                <c:pt idx="12">
                  <c:v>0.8</c:v>
                </c:pt>
                <c:pt idx="13">
                  <c:v>1.4</c:v>
                </c:pt>
                <c:pt idx="14">
                  <c:v>2.4</c:v>
                </c:pt>
                <c:pt idx="15">
                  <c:v>0.6</c:v>
                </c:pt>
                <c:pt idx="16">
                  <c:v>1</c:v>
                </c:pt>
                <c:pt idx="17">
                  <c:v>0.5</c:v>
                </c:pt>
                <c:pt idx="18">
                  <c:v>0.6</c:v>
                </c:pt>
                <c:pt idx="19">
                  <c:v>0.5</c:v>
                </c:pt>
                <c:pt idx="2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3B0D-49EA-9366-495EB7A1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9"/>
        <c:axId val="445871736"/>
        <c:axId val="445869776"/>
      </c:barChart>
      <c:catAx>
        <c:axId val="44587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 b="1"/>
            </a:pPr>
            <a:endParaRPr lang="pl-PL"/>
          </a:p>
        </c:txPr>
        <c:crossAx val="445869776"/>
        <c:crosses val="autoZero"/>
        <c:auto val="1"/>
        <c:lblAlgn val="ctr"/>
        <c:lblOffset val="100"/>
        <c:noMultiLvlLbl val="0"/>
      </c:catAx>
      <c:valAx>
        <c:axId val="445869776"/>
        <c:scaling>
          <c:orientation val="minMax"/>
          <c:max val="5"/>
        </c:scaling>
        <c:delete val="0"/>
        <c:axPos val="l"/>
        <c:numFmt formatCode="#,##0.0" sourceLinked="0"/>
        <c:majorTickMark val="out"/>
        <c:minorTickMark val="none"/>
        <c:tickLblPos val="nextTo"/>
        <c:crossAx val="445871736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5.0605429657820764E-2"/>
          <c:y val="1.5408320493066256E-2"/>
          <c:w val="0.44811193416767142"/>
          <c:h val="0.10787006639844"/>
        </c:manualLayout>
      </c:layout>
      <c:overlay val="0"/>
      <c:txPr>
        <a:bodyPr/>
        <a:lstStyle/>
        <a:p>
          <a:pPr>
            <a:defRPr sz="2000" b="1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002060"/>
          </a:solidFill>
        </a:defRPr>
      </a:pPr>
      <a:endParaRPr lang="pl-PL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56262972124828E-2"/>
          <c:y val="0.10272201944850903"/>
          <c:w val="0.97264373702787521"/>
          <c:h val="0.6696834811012352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bierni zawodowo</c:v>
                </c:pt>
              </c:strCache>
            </c:strRef>
          </c:tx>
          <c:spPr>
            <a:ln w="41275" cap="rnd">
              <a:solidFill>
                <a:srgbClr val="E36C09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3.7519633003286992E-2"/>
                  <c:y val="-5.95706266919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A0-4B7F-920F-87BD97AAF44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A0-4B7F-920F-87BD97AAF44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36C09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Arkusz1!$A$3:$A$9</c:f>
              <c:strCache>
                <c:ptCount val="7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  <c:pt idx="5">
                  <c:v>I kw. 2020 r.</c:v>
                </c:pt>
                <c:pt idx="6">
                  <c:v>II kw. 2020 r. </c:v>
                </c:pt>
              </c:strCache>
            </c:strRef>
          </c:cat>
          <c:val>
            <c:numRef>
              <c:f>Arkusz1!$B$3:$B$9</c:f>
              <c:numCache>
                <c:formatCode>General</c:formatCode>
                <c:ptCount val="7"/>
                <c:pt idx="0">
                  <c:v>787</c:v>
                </c:pt>
                <c:pt idx="1">
                  <c:v>762</c:v>
                </c:pt>
                <c:pt idx="2">
                  <c:v>754</c:v>
                </c:pt>
                <c:pt idx="3">
                  <c:v>764</c:v>
                </c:pt>
                <c:pt idx="4">
                  <c:v>743</c:v>
                </c:pt>
                <c:pt idx="5">
                  <c:v>749</c:v>
                </c:pt>
                <c:pt idx="6">
                  <c:v>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2A0-4B7F-920F-87BD97AAF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70952"/>
        <c:axId val="445866640"/>
      </c:lineChart>
      <c:catAx>
        <c:axId val="445870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5866640"/>
        <c:crosses val="autoZero"/>
        <c:auto val="1"/>
        <c:lblAlgn val="ctr"/>
        <c:lblOffset val="100"/>
        <c:noMultiLvlLbl val="0"/>
      </c:catAx>
      <c:valAx>
        <c:axId val="445866640"/>
        <c:scaling>
          <c:orientation val="minMax"/>
          <c:max val="800"/>
          <c:min val="700"/>
        </c:scaling>
        <c:delete val="1"/>
        <c:axPos val="l"/>
        <c:numFmt formatCode="#,##0.0" sourceLinked="0"/>
        <c:majorTickMark val="out"/>
        <c:minorTickMark val="none"/>
        <c:tickLblPos val="nextTo"/>
        <c:crossAx val="44587095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57580011845484"/>
          <c:y val="2.1118028266674707E-2"/>
          <c:w val="0.72978331541886943"/>
          <c:h val="0.964387561178949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F6-41F9-9FA9-B159B35CE7A1}"/>
              </c:ext>
            </c:extLst>
          </c:dPt>
          <c:dPt>
            <c:idx val="1"/>
            <c:bubble3D val="0"/>
            <c:spPr>
              <a:solidFill>
                <a:srgbClr val="70AD47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6-41F9-9FA9-B159B35CE7A1}"/>
              </c:ext>
            </c:extLst>
          </c:dPt>
          <c:dPt>
            <c:idx val="2"/>
            <c:bubble3D val="0"/>
            <c:spPr>
              <a:solidFill>
                <a:srgbClr val="ED7D31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F6-41F9-9FA9-B159B35CE7A1}"/>
              </c:ext>
            </c:extLst>
          </c:dPt>
          <c:dLbls>
            <c:dLbl>
              <c:idx val="0"/>
              <c:layout>
                <c:manualLayout>
                  <c:x val="3.9980917046441439E-3"/>
                  <c:y val="-1.9589121885344934E-2"/>
                </c:manualLayout>
              </c:layout>
              <c:tx>
                <c:rich>
                  <a:bodyPr/>
                  <a:lstStyle/>
                  <a:p>
                    <a:fld id="{D82E3C14-6770-45F2-8C2A-894B7D958FED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C8CD954-E3A4-43D0-997B-00F1213363A8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1011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715487729839997"/>
                  <c:y val="8.886429622107124E-2"/>
                </c:manualLayout>
              </c:layout>
              <c:tx>
                <c:rich>
                  <a:bodyPr/>
                  <a:lstStyle/>
                  <a:p>
                    <a:fld id="{5AF97DD5-1595-4BFD-B064-FD99117B82E4}" type="VALUE">
                      <a:rPr lang="en-US" smtClean="0"/>
                      <a:pPr/>
                      <a:t>[WARTOŚĆ]</a:t>
                    </a:fld>
                    <a:endParaRPr lang="en-US" smtClean="0"/>
                  </a:p>
                  <a:p>
                    <a:r>
                      <a:rPr lang="en-US" smtClean="0"/>
                      <a:t>762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Arkusz7!$A$2:$A$4</c:f>
              <c:strCache>
                <c:ptCount val="3"/>
                <c:pt idx="0">
                  <c:v>bezrobotni</c:v>
                </c:pt>
                <c:pt idx="1">
                  <c:v>pacujący</c:v>
                </c:pt>
                <c:pt idx="2">
                  <c:v>bierni zawodowo</c:v>
                </c:pt>
              </c:strCache>
            </c:strRef>
          </c:cat>
          <c:val>
            <c:numRef>
              <c:f>Arkusz7!$B$2:$B$4</c:f>
              <c:numCache>
                <c:formatCode>0.0%</c:formatCode>
                <c:ptCount val="3"/>
                <c:pt idx="0">
                  <c:v>2.0441988950276244E-2</c:v>
                </c:pt>
                <c:pt idx="1">
                  <c:v>0.55856353591160224</c:v>
                </c:pt>
                <c:pt idx="2">
                  <c:v>0.42099447513812155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F6-41F9-9FA9-B159B35CE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7025415801583E-2"/>
          <c:y val="0.13325870082973335"/>
          <c:w val="0.41176385213073141"/>
          <c:h val="0.8659980265884017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II kwartał 2019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52-415C-8B4F-CFFB4DB859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52-415C-8B4F-CFFB4DB859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52-415C-8B4F-CFFB4DB859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52-415C-8B4F-CFFB4DB859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52-415C-8B4F-CFFB4DB859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52-415C-8B4F-CFFB4DB85939}"/>
              </c:ext>
            </c:extLst>
          </c:dPt>
          <c:dLbls>
            <c:dLbl>
              <c:idx val="0"/>
              <c:layout>
                <c:manualLayout>
                  <c:x val="-1.1520310943171424E-3"/>
                  <c:y val="-1.696019828742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Emerytura</c:v>
                </c:pt>
                <c:pt idx="1">
                  <c:v>Nauka, uzupełnienie kwalifikacji</c:v>
                </c:pt>
                <c:pt idx="2">
                  <c:v>Obowiązki rodzinne i związane z prowadzeniem domu</c:v>
                </c:pt>
                <c:pt idx="3">
                  <c:v>Choroba, niepełnosprawność 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0.0%</c:formatCode>
                <c:ptCount val="5"/>
                <c:pt idx="0">
                  <c:v>0.54336043360433606</c:v>
                </c:pt>
                <c:pt idx="1">
                  <c:v>0.16531165311653118</c:v>
                </c:pt>
                <c:pt idx="2">
                  <c:v>0.15447154471544716</c:v>
                </c:pt>
                <c:pt idx="3">
                  <c:v>0.10298102981029811</c:v>
                </c:pt>
                <c:pt idx="4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852-415C-8B4F-CFFB4DB8593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II kwartał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852-415C-8B4F-CFFB4DB859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852-415C-8B4F-CFFB4DB859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852-415C-8B4F-CFFB4DB859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852-415C-8B4F-CFFB4DB859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852-415C-8B4F-CFFB4DB859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852-415C-8B4F-CFFB4DB85939}"/>
              </c:ext>
            </c:extLst>
          </c:dPt>
          <c:dLbls>
            <c:dLbl>
              <c:idx val="0"/>
              <c:layout>
                <c:manualLayout>
                  <c:x val="0"/>
                  <c:y val="1.696019828742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Emerytura</c:v>
                </c:pt>
                <c:pt idx="1">
                  <c:v>Nauka, uzupełnienie kwalifikacji</c:v>
                </c:pt>
                <c:pt idx="2">
                  <c:v>Obowiązki rodzinne i związane z prowadzeniem domu</c:v>
                </c:pt>
                <c:pt idx="3">
                  <c:v>Choroba, niepełnosprawność </c:v>
                </c:pt>
                <c:pt idx="4">
                  <c:v>inne</c:v>
                </c:pt>
              </c:strCache>
            </c:strRef>
          </c:cat>
          <c:val>
            <c:numRef>
              <c:f>Arkusz1!$C$2:$C$6</c:f>
              <c:numCache>
                <c:formatCode>0.0%</c:formatCode>
                <c:ptCount val="5"/>
                <c:pt idx="0">
                  <c:v>0.55500000000000005</c:v>
                </c:pt>
                <c:pt idx="1">
                  <c:v>0.17799999999999999</c:v>
                </c:pt>
                <c:pt idx="2">
                  <c:v>0.158</c:v>
                </c:pt>
                <c:pt idx="3">
                  <c:v>9.5000000000000001E-2</c:v>
                </c:pt>
                <c:pt idx="4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8852-415C-8B4F-CFFB4DB85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30161226298087"/>
          <c:y val="0.11387561707268122"/>
          <c:w val="0.3712537218768347"/>
          <c:h val="0.8768224105077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69697659448745E-2"/>
          <c:y val="4.0800883533124215E-2"/>
          <c:w val="0.97456140271011193"/>
          <c:h val="0.82859946704309251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tx>
                <c:rich>
                  <a:bodyPr/>
                  <a:lstStyle/>
                  <a:p>
                    <a:fld id="{3B15816E-05FF-4081-84EF-C03A845D2748}" type="VALUE">
                      <a:rPr lang="en-US" sz="200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58-48F5-A72B-D3E8BABB661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Arkusz1!$D$9:$D$13</c:f>
              <c:strCache>
                <c:ptCount val="5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</c:strCache>
            </c:strRef>
          </c:cat>
          <c:val>
            <c:numRef>
              <c:f>Arkusz1!$E$9:$E$13</c:f>
              <c:numCache>
                <c:formatCode>#,##0.0</c:formatCode>
                <c:ptCount val="5"/>
                <c:pt idx="0">
                  <c:v>282.17399999999998</c:v>
                </c:pt>
                <c:pt idx="1">
                  <c:v>287.90600000000001</c:v>
                </c:pt>
                <c:pt idx="2">
                  <c:v>294.97500000000002</c:v>
                </c:pt>
                <c:pt idx="3">
                  <c:v>318.46800000000002</c:v>
                </c:pt>
                <c:pt idx="4">
                  <c:v>329.26100000000002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358-48F5-A72B-D3E8BABB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627816"/>
        <c:axId val="450628208"/>
      </c:lineChart>
      <c:catAx>
        <c:axId val="45062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628208"/>
        <c:crosses val="autoZero"/>
        <c:auto val="1"/>
        <c:lblAlgn val="ctr"/>
        <c:lblOffset val="100"/>
        <c:noMultiLvlLbl val="0"/>
      </c:catAx>
      <c:valAx>
        <c:axId val="45062820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45062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7309631832176822E-2"/>
          <c:w val="0.9970218244620308"/>
          <c:h val="0.709409498803290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52-40D0-888A-DED3DC4F840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160-4822-84F1-1EF453EE5FF3}"/>
              </c:ext>
            </c:extLst>
          </c:dPt>
          <c:dLbls>
            <c:dLbl>
              <c:idx val="6"/>
              <c:layout>
                <c:manualLayout>
                  <c:x val="-1.5600218638467603E-4"/>
                  <c:y val="2.080856822111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E8-47E8-92B2-71437566D1EC}"/>
                </c:ext>
                <c:ext xmlns:c15="http://schemas.microsoft.com/office/drawing/2012/chart" uri="{CE6537A1-D6FC-4f65-9D91-7224C49458BB}">
                  <c15:layout>
                    <c:manualLayout>
                      <c:w val="9.4736877368609806E-2"/>
                      <c:h val="0.11415670575262765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Arkusz1!$B$9:$B$15</c:f>
              <c:strCache>
                <c:ptCount val="7"/>
                <c:pt idx="0">
                  <c:v>2014 r.</c:v>
                </c:pt>
                <c:pt idx="1">
                  <c:v>2015 r.</c:v>
                </c:pt>
                <c:pt idx="2">
                  <c:v>2016 r.</c:v>
                </c:pt>
                <c:pt idx="3">
                  <c:v>2017 r.</c:v>
                </c:pt>
                <c:pt idx="4">
                  <c:v>2018 r.</c:v>
                </c:pt>
                <c:pt idx="5">
                  <c:v>2019 r.</c:v>
                </c:pt>
                <c:pt idx="6">
                  <c:v>styczeń-sierpień 2020 r. </c:v>
                </c:pt>
              </c:strCache>
            </c:strRef>
          </c:cat>
          <c:val>
            <c:numRef>
              <c:f>Arkusz1!$C$9:$C$15</c:f>
              <c:numCache>
                <c:formatCode>0.0</c:formatCode>
                <c:ptCount val="7"/>
                <c:pt idx="0">
                  <c:v>5789</c:v>
                </c:pt>
                <c:pt idx="1">
                  <c:v>25270</c:v>
                </c:pt>
                <c:pt idx="2">
                  <c:v>67395</c:v>
                </c:pt>
                <c:pt idx="3">
                  <c:v>132016</c:v>
                </c:pt>
                <c:pt idx="4">
                  <c:v>132010</c:v>
                </c:pt>
                <c:pt idx="5">
                  <c:v>128819</c:v>
                </c:pt>
                <c:pt idx="6">
                  <c:v>76771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E8-47E8-92B2-71437566D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450629776"/>
        <c:axId val="450625856"/>
      </c:barChart>
      <c:catAx>
        <c:axId val="45062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 sz="1300" b="1"/>
            </a:pPr>
            <a:endParaRPr lang="pl-PL"/>
          </a:p>
        </c:txPr>
        <c:crossAx val="450625856"/>
        <c:crosses val="autoZero"/>
        <c:auto val="1"/>
        <c:lblAlgn val="ctr"/>
        <c:lblOffset val="100"/>
        <c:noMultiLvlLbl val="0"/>
      </c:catAx>
      <c:valAx>
        <c:axId val="450625856"/>
        <c:scaling>
          <c:orientation val="minMax"/>
        </c:scaling>
        <c:delete val="1"/>
        <c:axPos val="l"/>
        <c:numFmt formatCode="#,##0.0" sourceLinked="0"/>
        <c:majorTickMark val="out"/>
        <c:minorTickMark val="none"/>
        <c:tickLblPos val="nextTo"/>
        <c:crossAx val="450629776"/>
        <c:crosses val="autoZero"/>
        <c:crossBetween val="between"/>
        <c:majorUnit val="40000"/>
        <c:dispUnits>
          <c:builtInUnit val="thousands"/>
          <c:dispUnitsLbl>
            <c:layout>
              <c:manualLayout>
                <c:xMode val="edge"/>
                <c:yMode val="edge"/>
                <c:x val="2.5645209649070428E-2"/>
                <c:y val="5.9407137238772065E-4"/>
              </c:manualLayout>
            </c:layout>
            <c:tx>
              <c:rich>
                <a:bodyPr rot="0"/>
                <a:lstStyle/>
                <a:p>
                  <a:pPr>
                    <a:defRPr/>
                  </a:pPr>
                  <a:r>
                    <a:rPr lang="pl-PL"/>
                    <a:t>tys.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pl-PL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9692354029517E-2"/>
          <c:y val="0.12358289913914532"/>
          <c:w val="0.92949575788868422"/>
          <c:h val="0.63453535504371539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7"/>
              <c:layout>
                <c:manualLayout>
                  <c:x val="-8.9515497370482675E-3"/>
                  <c:y val="-7.770007770007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7.8326060199172803E-3"/>
                  <c:y val="-5.4390054390054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5665212039834477E-2"/>
                  <c:y val="-0.10878010878010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3.3568311513930849E-3"/>
                  <c:y val="-8.158508158508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Arkusz4!$A$5:$B$48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Arkusz4!$C$5:$C$48</c:f>
              <c:numCache>
                <c:formatCode>0.0</c:formatCode>
                <c:ptCount val="44"/>
                <c:pt idx="0">
                  <c:v>7.2789999999999999</c:v>
                </c:pt>
                <c:pt idx="1">
                  <c:v>10.965</c:v>
                </c:pt>
                <c:pt idx="2">
                  <c:v>12.367000000000001</c:v>
                </c:pt>
                <c:pt idx="3">
                  <c:v>9.6790000000000003</c:v>
                </c:pt>
                <c:pt idx="4">
                  <c:v>12.395</c:v>
                </c:pt>
                <c:pt idx="5">
                  <c:v>11.879</c:v>
                </c:pt>
                <c:pt idx="6">
                  <c:v>10.275</c:v>
                </c:pt>
                <c:pt idx="7">
                  <c:v>10.993</c:v>
                </c:pt>
                <c:pt idx="8">
                  <c:v>11.066000000000001</c:v>
                </c:pt>
                <c:pt idx="9">
                  <c:v>11.659000000000001</c:v>
                </c:pt>
                <c:pt idx="10">
                  <c:v>10.933</c:v>
                </c:pt>
                <c:pt idx="11">
                  <c:v>12.526</c:v>
                </c:pt>
                <c:pt idx="12" formatCode="General">
                  <c:v>5.3</c:v>
                </c:pt>
                <c:pt idx="13" formatCode="General">
                  <c:v>11.6</c:v>
                </c:pt>
                <c:pt idx="14">
                  <c:v>12</c:v>
                </c:pt>
                <c:pt idx="15" formatCode="General">
                  <c:v>12.7</c:v>
                </c:pt>
                <c:pt idx="16" formatCode="General">
                  <c:v>12.1</c:v>
                </c:pt>
                <c:pt idx="17" formatCode="General">
                  <c:v>12.2</c:v>
                </c:pt>
                <c:pt idx="18" formatCode="General">
                  <c:v>11.9</c:v>
                </c:pt>
                <c:pt idx="19" formatCode="General">
                  <c:v>12.3</c:v>
                </c:pt>
                <c:pt idx="20" formatCode="General">
                  <c:v>10.8</c:v>
                </c:pt>
                <c:pt idx="21" formatCode="General">
                  <c:v>12.2</c:v>
                </c:pt>
                <c:pt idx="22" formatCode="General">
                  <c:v>10.199999999999999</c:v>
                </c:pt>
                <c:pt idx="23" formatCode="General">
                  <c:v>8.6999999999999993</c:v>
                </c:pt>
                <c:pt idx="24">
                  <c:v>11.456</c:v>
                </c:pt>
                <c:pt idx="25">
                  <c:v>12.048999999999999</c:v>
                </c:pt>
                <c:pt idx="26">
                  <c:v>10.868</c:v>
                </c:pt>
                <c:pt idx="27">
                  <c:v>11.311999999999999</c:v>
                </c:pt>
                <c:pt idx="28">
                  <c:v>11.141</c:v>
                </c:pt>
                <c:pt idx="29">
                  <c:v>9.7870000000000008</c:v>
                </c:pt>
                <c:pt idx="30">
                  <c:v>12.099</c:v>
                </c:pt>
                <c:pt idx="31">
                  <c:v>10.173999999999999</c:v>
                </c:pt>
                <c:pt idx="32">
                  <c:v>11.128</c:v>
                </c:pt>
                <c:pt idx="33">
                  <c:v>11.8</c:v>
                </c:pt>
                <c:pt idx="34">
                  <c:v>8.6</c:v>
                </c:pt>
                <c:pt idx="35">
                  <c:v>8.5</c:v>
                </c:pt>
                <c:pt idx="36">
                  <c:v>10.8</c:v>
                </c:pt>
                <c:pt idx="37">
                  <c:v>11.5</c:v>
                </c:pt>
                <c:pt idx="38">
                  <c:v>8</c:v>
                </c:pt>
                <c:pt idx="39">
                  <c:v>3.488</c:v>
                </c:pt>
                <c:pt idx="40">
                  <c:v>6.4</c:v>
                </c:pt>
                <c:pt idx="41">
                  <c:v>11</c:v>
                </c:pt>
                <c:pt idx="42">
                  <c:v>13.8</c:v>
                </c:pt>
                <c:pt idx="43">
                  <c:v>11.7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1C-4C1A-9A44-1DBFF05A4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451472"/>
        <c:axId val="450452256"/>
      </c:lineChart>
      <c:catAx>
        <c:axId val="45045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452256"/>
        <c:crosses val="autoZero"/>
        <c:auto val="1"/>
        <c:lblAlgn val="ctr"/>
        <c:lblOffset val="100"/>
        <c:noMultiLvlLbl val="0"/>
      </c:catAx>
      <c:valAx>
        <c:axId val="450452256"/>
        <c:scaling>
          <c:orientation val="minMax"/>
          <c:min val="2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w tys.</a:t>
                </a:r>
              </a:p>
            </c:rich>
          </c:tx>
          <c:layout>
            <c:manualLayout>
              <c:xMode val="edge"/>
              <c:yMode val="edge"/>
              <c:x val="0"/>
              <c:y val="5.2619896116265835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45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600" b="1">
          <a:solidFill>
            <a:srgbClr val="002060"/>
          </a:solidFill>
        </a:defRPr>
      </a:pPr>
      <a:endParaRPr lang="pl-P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12751003725157E-2"/>
          <c:y val="1.3941529995308975E-2"/>
          <c:w val="0.46869739316375519"/>
          <c:h val="0.896066333070054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08-44A6-AE92-CF8FF7430EB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08-44A6-AE92-CF8FF7430EB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7E9E-41CF-8794-3D97A8D5A0A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08-44A6-AE92-CF8FF7430EB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E08-44A6-AE92-CF8FF7430EB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E08-44A6-AE92-CF8FF7430EB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E08-44A6-AE92-CF8FF7430EB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E08-44A6-AE92-CF8FF7430EB3}"/>
              </c:ext>
            </c:extLst>
          </c:dPt>
          <c:dPt>
            <c:idx val="12"/>
            <c:invertIfNegative val="0"/>
            <c:bubble3D val="0"/>
            <c:spPr>
              <a:solidFill>
                <a:srgbClr val="F08CC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08-44A6-AE92-CF8FF7430EB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E08-44A6-AE92-CF8FF7430EB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E08-44A6-AE92-CF8FF7430EB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E08-44A6-AE92-CF8FF7430EB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E08-44A6-AE92-CF8FF7430EB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E08-44A6-AE92-CF8FF7430E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oferty!$B$4:$B$21</c:f>
              <c:strCache>
                <c:ptCount val="18"/>
                <c:pt idx="0">
                  <c:v>Słupsk+słupski</c:v>
                </c:pt>
                <c:pt idx="1">
                  <c:v>malborski</c:v>
                </c:pt>
                <c:pt idx="2">
                  <c:v>nowodworski</c:v>
                </c:pt>
                <c:pt idx="3">
                  <c:v>kościerski</c:v>
                </c:pt>
                <c:pt idx="4">
                  <c:v>sztumski</c:v>
                </c:pt>
                <c:pt idx="5">
                  <c:v>chojnicki</c:v>
                </c:pt>
                <c:pt idx="6">
                  <c:v>starogardzki</c:v>
                </c:pt>
                <c:pt idx="7">
                  <c:v>Gdynia+Sopot</c:v>
                </c:pt>
                <c:pt idx="8">
                  <c:v>lęborski</c:v>
                </c:pt>
                <c:pt idx="9">
                  <c:v>bytowski</c:v>
                </c:pt>
                <c:pt idx="10">
                  <c:v>kartuski</c:v>
                </c:pt>
                <c:pt idx="11">
                  <c:v>gdański+ Gdańsk</c:v>
                </c:pt>
                <c:pt idx="12">
                  <c:v>woj. pomorskie</c:v>
                </c:pt>
                <c:pt idx="13">
                  <c:v>pucki</c:v>
                </c:pt>
                <c:pt idx="14">
                  <c:v>wejherowski</c:v>
                </c:pt>
                <c:pt idx="15">
                  <c:v>człuchowski</c:v>
                </c:pt>
                <c:pt idx="16">
                  <c:v>tczewski</c:v>
                </c:pt>
                <c:pt idx="17">
                  <c:v>kwidzyński</c:v>
                </c:pt>
              </c:strCache>
            </c:strRef>
          </c:cat>
          <c:val>
            <c:numRef>
              <c:f>oferty!$E$4:$E$21</c:f>
              <c:numCache>
                <c:formatCode>0</c:formatCode>
                <c:ptCount val="18"/>
                <c:pt idx="0">
                  <c:v>-25.384615384615383</c:v>
                </c:pt>
                <c:pt idx="1">
                  <c:v>-25</c:v>
                </c:pt>
                <c:pt idx="2">
                  <c:v>-18.181818181818183</c:v>
                </c:pt>
                <c:pt idx="3">
                  <c:v>-9.5890410958904102</c:v>
                </c:pt>
                <c:pt idx="4">
                  <c:v>-9.433962264150944</c:v>
                </c:pt>
                <c:pt idx="5">
                  <c:v>-5.8139534883720927</c:v>
                </c:pt>
                <c:pt idx="6">
                  <c:v>-4.1062801932367154</c:v>
                </c:pt>
                <c:pt idx="7">
                  <c:v>1.7193566278424846</c:v>
                </c:pt>
                <c:pt idx="8">
                  <c:v>2.2222222222222223</c:v>
                </c:pt>
                <c:pt idx="9">
                  <c:v>2.5974025974025974</c:v>
                </c:pt>
                <c:pt idx="10">
                  <c:v>8.5539714867617107</c:v>
                </c:pt>
                <c:pt idx="11">
                  <c:v>14.21455938697318</c:v>
                </c:pt>
                <c:pt idx="12">
                  <c:v>14.670070699135898</c:v>
                </c:pt>
                <c:pt idx="13">
                  <c:v>33.467741935483872</c:v>
                </c:pt>
                <c:pt idx="14">
                  <c:v>55.63636363636364</c:v>
                </c:pt>
                <c:pt idx="15">
                  <c:v>57.584269662921351</c:v>
                </c:pt>
                <c:pt idx="16">
                  <c:v>60.563380281690137</c:v>
                </c:pt>
                <c:pt idx="17">
                  <c:v>186.66666666666666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E08-44A6-AE92-CF8FF7430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50452648"/>
        <c:axId val="450451864"/>
      </c:barChart>
      <c:catAx>
        <c:axId val="450452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451864"/>
        <c:crosses val="autoZero"/>
        <c:auto val="1"/>
        <c:lblAlgn val="ctr"/>
        <c:lblOffset val="100"/>
        <c:noMultiLvlLbl val="0"/>
      </c:catAx>
      <c:valAx>
        <c:axId val="450451864"/>
        <c:scaling>
          <c:orientation val="minMax"/>
          <c:max val="250"/>
          <c:min val="-5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452648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75542639515319E-2"/>
          <c:y val="0.11618380951237336"/>
          <c:w val="0.91903942019700047"/>
          <c:h val="0.72832883455951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88A-44CA-82C9-DF5066781C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20,9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Arkusz1!$A$7:$A$12</c:f>
              <c:strCache>
                <c:ptCount val="6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  <c:pt idx="5">
                  <c:v>I półrocze 2020 r.</c:v>
                </c:pt>
              </c:strCache>
            </c:strRef>
          </c:cat>
          <c:val>
            <c:numRef>
              <c:f>Arkusz1!$B$7:$B$12</c:f>
              <c:numCache>
                <c:formatCode>General</c:formatCode>
                <c:ptCount val="6"/>
                <c:pt idx="0">
                  <c:v>4133</c:v>
                </c:pt>
                <c:pt idx="1">
                  <c:v>7889</c:v>
                </c:pt>
                <c:pt idx="2">
                  <c:v>12480</c:v>
                </c:pt>
                <c:pt idx="3">
                  <c:v>20929</c:v>
                </c:pt>
                <c:pt idx="4">
                  <c:v>30409</c:v>
                </c:pt>
                <c:pt idx="5">
                  <c:v>11273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88A-44CA-82C9-DF5066781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15"/>
        <c:axId val="450448336"/>
        <c:axId val="450447552"/>
      </c:barChart>
      <c:catAx>
        <c:axId val="45044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47B9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447552"/>
        <c:crosses val="autoZero"/>
        <c:auto val="1"/>
        <c:lblAlgn val="ctr"/>
        <c:lblOffset val="100"/>
        <c:noMultiLvlLbl val="0"/>
      </c:catAx>
      <c:valAx>
        <c:axId val="450447552"/>
        <c:scaling>
          <c:orientation val="minMax"/>
          <c:max val="35000"/>
        </c:scaling>
        <c:delete val="1"/>
        <c:axPos val="l"/>
        <c:numFmt formatCode="#,##0.0" sourceLinked="0"/>
        <c:majorTickMark val="out"/>
        <c:minorTickMark val="none"/>
        <c:tickLblPos val="nextTo"/>
        <c:crossAx val="45044833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rgbClr val="00206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Arkusz1!$E$4</c:f>
              <c:strCache>
                <c:ptCount val="1"/>
                <c:pt idx="0">
                  <c:v>POMORSKIE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Arkusz1!$F$3:$K$3</c:f>
              <c:strCache>
                <c:ptCount val="6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  <c:pt idx="5">
                  <c:v>VIII 2020 r.</c:v>
                </c:pt>
              </c:strCache>
            </c:strRef>
          </c:cat>
          <c:val>
            <c:numRef>
              <c:f>Arkusz1!$F$4:$K$4</c:f>
              <c:numCache>
                <c:formatCode>#\ ##0.0</c:formatCode>
                <c:ptCount val="6"/>
                <c:pt idx="0">
                  <c:v>289.10000000000002</c:v>
                </c:pt>
                <c:pt idx="1">
                  <c:v>304.60000000000002</c:v>
                </c:pt>
                <c:pt idx="2">
                  <c:v>320.89999999999998</c:v>
                </c:pt>
                <c:pt idx="3">
                  <c:v>341.9</c:v>
                </c:pt>
                <c:pt idx="4">
                  <c:v>353.3</c:v>
                </c:pt>
                <c:pt idx="5">
                  <c:v>352.5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9E-48B3-8AA0-52CF09273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2588056"/>
        <c:axId val="442586096"/>
      </c:barChart>
      <c:catAx>
        <c:axId val="44258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586096"/>
        <c:crosses val="autoZero"/>
        <c:auto val="1"/>
        <c:lblAlgn val="ctr"/>
        <c:lblOffset val="100"/>
        <c:noMultiLvlLbl val="0"/>
      </c:catAx>
      <c:valAx>
        <c:axId val="44258609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42588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5025141334808202E-2"/>
          <c:w val="0.97285926319108373"/>
          <c:h val="0.650497714689667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222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TABLICA!$E$23:$I$23</c:f>
              <c:strCache>
                <c:ptCount val="5"/>
                <c:pt idx="0">
                  <c:v> 2016 r.</c:v>
                </c:pt>
                <c:pt idx="1">
                  <c:v>2017 r.</c:v>
                </c:pt>
                <c:pt idx="2">
                  <c:v>2018 r.</c:v>
                </c:pt>
                <c:pt idx="3">
                  <c:v>2019 r.</c:v>
                </c:pt>
                <c:pt idx="4">
                  <c:v>sierpień 2020 r.</c:v>
                </c:pt>
              </c:strCache>
            </c:strRef>
          </c:cat>
          <c:val>
            <c:numRef>
              <c:f>TABLICA!$E$24:$I$24</c:f>
              <c:numCache>
                <c:formatCode>#,##0.00</c:formatCode>
                <c:ptCount val="5"/>
                <c:pt idx="0">
                  <c:v>4358.51</c:v>
                </c:pt>
                <c:pt idx="1">
                  <c:v>4620.1899999999996</c:v>
                </c:pt>
                <c:pt idx="2">
                  <c:v>4916.59</c:v>
                </c:pt>
                <c:pt idx="3">
                  <c:v>5282.31</c:v>
                </c:pt>
                <c:pt idx="4">
                  <c:v>5429.19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72D-4AAC-9BE7-3F85D06CA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581000"/>
        <c:axId val="442583352"/>
      </c:lineChart>
      <c:catAx>
        <c:axId val="44258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pl-PL"/>
          </a:p>
        </c:txPr>
        <c:crossAx val="442583352"/>
        <c:crosses val="autoZero"/>
        <c:auto val="1"/>
        <c:lblAlgn val="ctr"/>
        <c:lblOffset val="100"/>
        <c:noMultiLvlLbl val="0"/>
      </c:catAx>
      <c:valAx>
        <c:axId val="442583352"/>
        <c:scaling>
          <c:orientation val="minMax"/>
          <c:min val="3000"/>
        </c:scaling>
        <c:delete val="1"/>
        <c:axPos val="l"/>
        <c:numFmt formatCode="#,##0.00" sourceLinked="1"/>
        <c:majorTickMark val="none"/>
        <c:minorTickMark val="none"/>
        <c:tickLblPos val="nextTo"/>
        <c:crossAx val="4425810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rgbClr val="1F497D"/>
          </a:solidFill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7625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805555555555556E-2"/>
                  <c:y val="-8.380796150481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F3-4C20-A945-50E79F3C38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728999274670355E-2"/>
                  <c:y val="-7.623922390860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F3-4C20-A945-50E79F3C38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23082161429927E-2"/>
                  <c:y val="-6.8130819004228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F3-4C20-A945-50E79F3C38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Arkusz1!$D$10:$H$10</c:f>
              <c:strCache>
                <c:ptCount val="5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</c:strCache>
            </c:strRef>
          </c:cat>
          <c:val>
            <c:numRef>
              <c:f>Arkusz1!$D$11:$H$11</c:f>
              <c:numCache>
                <c:formatCode>#\ ##0.0</c:formatCode>
                <c:ptCount val="5"/>
                <c:pt idx="0">
                  <c:v>965.9</c:v>
                </c:pt>
                <c:pt idx="1">
                  <c:v>956.1</c:v>
                </c:pt>
                <c:pt idx="2">
                  <c:v>975.7</c:v>
                </c:pt>
                <c:pt idx="3">
                  <c:v>977</c:v>
                </c:pt>
                <c:pt idx="4" formatCode="General">
                  <c:v>997.7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F3-4C20-A945-50E79F3C3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97520"/>
        <c:axId val="444796344"/>
      </c:lineChart>
      <c:catAx>
        <c:axId val="44479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pl-PL"/>
          </a:p>
        </c:txPr>
        <c:crossAx val="444796344"/>
        <c:crosses val="autoZero"/>
        <c:auto val="1"/>
        <c:lblAlgn val="ctr"/>
        <c:lblOffset val="100"/>
        <c:noMultiLvlLbl val="0"/>
      </c:catAx>
      <c:valAx>
        <c:axId val="444796344"/>
        <c:scaling>
          <c:orientation val="minMax"/>
          <c:max val="1020"/>
          <c:min val="940"/>
        </c:scaling>
        <c:delete val="1"/>
        <c:axPos val="l"/>
        <c:numFmt formatCode="#\ ##0.0" sourceLinked="1"/>
        <c:majorTickMark val="out"/>
        <c:minorTickMark val="none"/>
        <c:tickLblPos val="nextTo"/>
        <c:crossAx val="444797520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967268002378734E-2"/>
          <c:y val="2.8448273931015889E-2"/>
          <c:w val="0.97206546399524252"/>
          <c:h val="0.77021634739231959"/>
        </c:manualLayout>
      </c:layout>
      <c:lineChart>
        <c:grouping val="standard"/>
        <c:varyColors val="0"/>
        <c:ser>
          <c:idx val="0"/>
          <c:order val="0"/>
          <c:tx>
            <c:strRef>
              <c:f>Arkusz1!$B$25</c:f>
              <c:strCache>
                <c:ptCount val="1"/>
                <c:pt idx="0">
                  <c:v>Pomorskie</c:v>
                </c:pt>
              </c:strCache>
            </c:strRef>
          </c:tx>
          <c:spPr>
            <a:ln w="50800"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810946978770954E-2"/>
                  <c:y val="2.0153066782984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Arkusz1!$C$24:$G$24</c:f>
              <c:strCache>
                <c:ptCount val="5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</c:strCache>
            </c:strRef>
          </c:cat>
          <c:val>
            <c:numRef>
              <c:f>Arkusz1!$C$25:$G$25</c:f>
              <c:numCache>
                <c:formatCode>#\ ##0.0</c:formatCode>
                <c:ptCount val="5"/>
                <c:pt idx="0">
                  <c:v>68.599999999999994</c:v>
                </c:pt>
                <c:pt idx="1">
                  <c:v>70.599999999999994</c:v>
                </c:pt>
                <c:pt idx="2">
                  <c:v>72.7</c:v>
                </c:pt>
                <c:pt idx="3">
                  <c:v>73.599999999999994</c:v>
                </c:pt>
                <c:pt idx="4">
                  <c:v>75.8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34-430D-AB95-205591A4C455}"/>
            </c:ext>
          </c:extLst>
        </c:ser>
        <c:ser>
          <c:idx val="1"/>
          <c:order val="1"/>
          <c:tx>
            <c:strRef>
              <c:f>Arkusz1!$B$26</c:f>
              <c:strCache>
                <c:ptCount val="1"/>
                <c:pt idx="0">
                  <c:v>Polska</c:v>
                </c:pt>
              </c:strCache>
            </c:strRef>
          </c:tx>
          <c:spPr>
            <a:ln w="50800">
              <a:prstDash val="sysDot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Arkusz1!$C$24:$G$24</c:f>
              <c:strCache>
                <c:ptCount val="5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</c:strCache>
            </c:strRef>
          </c:cat>
          <c:val>
            <c:numRef>
              <c:f>Arkusz1!$C$26:$G$26</c:f>
              <c:numCache>
                <c:formatCode>#\ ##0.0</c:formatCode>
                <c:ptCount val="5"/>
                <c:pt idx="0">
                  <c:v>67.8</c:v>
                </c:pt>
                <c:pt idx="1">
                  <c:v>69.3</c:v>
                </c:pt>
                <c:pt idx="2">
                  <c:v>70.900000000000006</c:v>
                </c:pt>
                <c:pt idx="3">
                  <c:v>72.2</c:v>
                </c:pt>
                <c:pt idx="4">
                  <c:v>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34-430D-AB95-205591A4C455}"/>
            </c:ext>
          </c:extLst>
        </c:ser>
        <c:ser>
          <c:idx val="2"/>
          <c:order val="2"/>
          <c:tx>
            <c:strRef>
              <c:f>Arkusz1!$B$27</c:f>
              <c:strCache>
                <c:ptCount val="1"/>
                <c:pt idx="0">
                  <c:v>Unia Europejska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2.2222222222222247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634-430D-AB95-205591A4C4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34-430D-AB95-205591A4C4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190133209944228E-2"/>
                  <c:y val="2.940618860940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34-430D-AB95-205591A4C4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9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34-430D-AB95-205591A4C4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3332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34-430D-AB95-205591A4C4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Arkusz1!$C$24:$G$24</c:f>
              <c:strCache>
                <c:ptCount val="5"/>
                <c:pt idx="0">
                  <c:v>2015 r.</c:v>
                </c:pt>
                <c:pt idx="1">
                  <c:v>2016 r.</c:v>
                </c:pt>
                <c:pt idx="2">
                  <c:v>2017 r.</c:v>
                </c:pt>
                <c:pt idx="3">
                  <c:v>2018 r.</c:v>
                </c:pt>
                <c:pt idx="4">
                  <c:v>2019 r.</c:v>
                </c:pt>
              </c:strCache>
            </c:strRef>
          </c:cat>
          <c:val>
            <c:numRef>
              <c:f>Arkusz1!$C$27:$G$27</c:f>
              <c:numCache>
                <c:formatCode>#\ ##0.0</c:formatCode>
                <c:ptCount val="5"/>
                <c:pt idx="0">
                  <c:v>70</c:v>
                </c:pt>
                <c:pt idx="1">
                  <c:v>71</c:v>
                </c:pt>
                <c:pt idx="2">
                  <c:v>72.099999999999994</c:v>
                </c:pt>
                <c:pt idx="3">
                  <c:v>73.099999999999994</c:v>
                </c:pt>
                <c:pt idx="4">
                  <c:v>73.8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634-430D-AB95-205591A4C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99480"/>
        <c:axId val="444797912"/>
      </c:lineChart>
      <c:catAx>
        <c:axId val="444799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pl-PL"/>
          </a:p>
        </c:txPr>
        <c:crossAx val="444797912"/>
        <c:crosses val="autoZero"/>
        <c:auto val="1"/>
        <c:lblAlgn val="ctr"/>
        <c:lblOffset val="100"/>
        <c:noMultiLvlLbl val="0"/>
      </c:catAx>
      <c:valAx>
        <c:axId val="444797912"/>
        <c:scaling>
          <c:orientation val="minMax"/>
          <c:min val="66"/>
        </c:scaling>
        <c:delete val="1"/>
        <c:axPos val="l"/>
        <c:numFmt formatCode="#\ ##0.0" sourceLinked="1"/>
        <c:majorTickMark val="out"/>
        <c:minorTickMark val="none"/>
        <c:tickLblPos val="nextTo"/>
        <c:crossAx val="444799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953598276177181E-2"/>
          <c:y val="0.91436702997780139"/>
          <c:w val="0.8917139107611548"/>
          <c:h val="8.3717191601049873E-2"/>
        </c:manualLayout>
      </c:layout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1232137649456E-2"/>
          <c:y val="2.6910204421730918E-2"/>
          <c:w val="0.93235135972586758"/>
          <c:h val="0.83425257436673705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I kw. 2020 </c:v>
                </c:pt>
                <c:pt idx="6">
                  <c:v>II kw. 2020</c:v>
                </c:pt>
              </c:strCache>
            </c:strRef>
          </c:cat>
          <c:val>
            <c:numRef>
              <c:f>Arkusz1!$B$4:$B$10</c:f>
              <c:numCache>
                <c:formatCode>#\ ##0.000</c:formatCode>
                <c:ptCount val="7"/>
                <c:pt idx="0">
                  <c:v>0.57599999999999996</c:v>
                </c:pt>
                <c:pt idx="1">
                  <c:v>0.57899999999999996</c:v>
                </c:pt>
                <c:pt idx="2">
                  <c:v>0.58299999999999996</c:v>
                </c:pt>
                <c:pt idx="3" formatCode="General">
                  <c:v>0.57699999999999996</c:v>
                </c:pt>
                <c:pt idx="4" formatCode="General">
                  <c:v>0.58799999999999997</c:v>
                </c:pt>
                <c:pt idx="5" formatCode="General">
                  <c:v>0.58599999999999997</c:v>
                </c:pt>
                <c:pt idx="6" formatCode="General">
                  <c:v>0.57899999999999996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88-4DAF-819B-1E040C07E9D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mężczyźni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I kw. 2020 </c:v>
                </c:pt>
                <c:pt idx="6">
                  <c:v>II kw. 2020</c:v>
                </c:pt>
              </c:strCache>
            </c:strRef>
          </c:cat>
          <c:val>
            <c:numRef>
              <c:f>Arkusz1!$C$4:$C$10</c:f>
              <c:numCache>
                <c:formatCode>General</c:formatCode>
                <c:ptCount val="7"/>
                <c:pt idx="0">
                  <c:v>0.67</c:v>
                </c:pt>
                <c:pt idx="1">
                  <c:v>0.67100000000000004</c:v>
                </c:pt>
                <c:pt idx="2">
                  <c:v>0.67500000000000004</c:v>
                </c:pt>
                <c:pt idx="3">
                  <c:v>0.67300000000000004</c:v>
                </c:pt>
                <c:pt idx="4">
                  <c:v>0.68300000000000005</c:v>
                </c:pt>
                <c:pt idx="5">
                  <c:v>0.69099999999999995</c:v>
                </c:pt>
                <c:pt idx="6">
                  <c:v>0.68899999999999995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88-4DAF-819B-1E040C07E9D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kobiety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D88-4DAF-819B-1E040C07E9D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I kw. 2020 </c:v>
                </c:pt>
                <c:pt idx="6">
                  <c:v>II kw. 2020</c:v>
                </c:pt>
              </c:strCache>
            </c:strRef>
          </c:cat>
          <c:val>
            <c:numRef>
              <c:f>Arkusz1!$D$4:$D$10</c:f>
              <c:numCache>
                <c:formatCode>General</c:formatCode>
                <c:ptCount val="7"/>
                <c:pt idx="0">
                  <c:v>0.48599999999999999</c:v>
                </c:pt>
                <c:pt idx="1">
                  <c:v>0.49399999999999999</c:v>
                </c:pt>
                <c:pt idx="2">
                  <c:v>0.496</c:v>
                </c:pt>
                <c:pt idx="3">
                  <c:v>0.48799999999999999</c:v>
                </c:pt>
                <c:pt idx="4">
                  <c:v>0.501</c:v>
                </c:pt>
                <c:pt idx="5">
                  <c:v>0.48899999999999999</c:v>
                </c:pt>
                <c:pt idx="6">
                  <c:v>0.47799999999999998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88-4DAF-819B-1E040C07E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96736"/>
        <c:axId val="403649760"/>
      </c:lineChart>
      <c:catAx>
        <c:axId val="4447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rgbClr val="1E4B7D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3649760"/>
        <c:crosses val="autoZero"/>
        <c:auto val="1"/>
        <c:lblAlgn val="ctr"/>
        <c:lblOffset val="100"/>
        <c:noMultiLvlLbl val="0"/>
      </c:catAx>
      <c:valAx>
        <c:axId val="403649760"/>
        <c:scaling>
          <c:orientation val="minMax"/>
          <c:max val="0.75000000000000011"/>
          <c:min val="0.45"/>
        </c:scaling>
        <c:delete val="1"/>
        <c:axPos val="l"/>
        <c:numFmt formatCode="0.0%" sourceLinked="0"/>
        <c:majorTickMark val="out"/>
        <c:minorTickMark val="none"/>
        <c:tickLblPos val="nextTo"/>
        <c:crossAx val="44479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solidFill>
            <a:schemeClr val="accent1">
              <a:lumMod val="25000"/>
            </a:schemeClr>
          </a:solidFill>
        </a:defRPr>
      </a:pPr>
      <a:endParaRPr lang="pl-P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3869787407647E-2"/>
          <c:y val="1.8010235274998721E-2"/>
          <c:w val="0.91901381119228254"/>
          <c:h val="0.924155016244851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834-48EE-A94D-FADCA497DD8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834-48EE-A94D-FADCA497DD8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E6-4829-8BB1-EB53AF07274B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3E6-4829-8BB1-EB53AF07274B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371-4B1F-952F-2014C09A096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3E6-4829-8BB1-EB53AF07274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5F8-4B26-8AA1-0B069072E1C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CF9-4890-9B19-1939AF3AA534}"/>
              </c:ext>
            </c:extLst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371-4B1F-952F-2014C09A096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371-4B1F-952F-2014C09A096D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A45-462E-9609-D70B3F4E016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371-4B1F-952F-2014C09A0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'stopa % stan'!$B$4:$B$24</c:f>
              <c:strCache>
                <c:ptCount val="21"/>
                <c:pt idx="0">
                  <c:v>nowodworski</c:v>
                </c:pt>
                <c:pt idx="1">
                  <c:v>starogardzki</c:v>
                </c:pt>
                <c:pt idx="2">
                  <c:v>słupski</c:v>
                </c:pt>
                <c:pt idx="3">
                  <c:v>Słupsk </c:v>
                </c:pt>
                <c:pt idx="4">
                  <c:v>człuchowski</c:v>
                </c:pt>
                <c:pt idx="5">
                  <c:v>kwidzyński</c:v>
                </c:pt>
                <c:pt idx="6">
                  <c:v>kościerski</c:v>
                </c:pt>
                <c:pt idx="7">
                  <c:v>kartuski</c:v>
                </c:pt>
                <c:pt idx="8">
                  <c:v>wejherowski</c:v>
                </c:pt>
                <c:pt idx="9">
                  <c:v>tczewski</c:v>
                </c:pt>
                <c:pt idx="10">
                  <c:v>lęborski</c:v>
                </c:pt>
                <c:pt idx="11">
                  <c:v>woj. pomorskie</c:v>
                </c:pt>
                <c:pt idx="12">
                  <c:v>sztumski</c:v>
                </c:pt>
                <c:pt idx="13">
                  <c:v>Gdynia</c:v>
                </c:pt>
                <c:pt idx="14">
                  <c:v>bytowski</c:v>
                </c:pt>
                <c:pt idx="15">
                  <c:v>malborski</c:v>
                </c:pt>
                <c:pt idx="16">
                  <c:v>gdański </c:v>
                </c:pt>
                <c:pt idx="17">
                  <c:v>chojnicki</c:v>
                </c:pt>
                <c:pt idx="18">
                  <c:v>Sopot</c:v>
                </c:pt>
                <c:pt idx="19">
                  <c:v>pucki</c:v>
                </c:pt>
                <c:pt idx="20">
                  <c:v>Gdańsk </c:v>
                </c:pt>
              </c:strCache>
            </c:strRef>
          </c:cat>
          <c:val>
            <c:numRef>
              <c:f>'stopa % stan'!$E$4:$E$24</c:f>
              <c:numCache>
                <c:formatCode>#\ ##0.0</c:formatCode>
                <c:ptCount val="21"/>
                <c:pt idx="0">
                  <c:v>2.5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1.9000000000000004</c:v>
                </c:pt>
                <c:pt idx="4">
                  <c:v>1.6999999999999993</c:v>
                </c:pt>
                <c:pt idx="5" formatCode="0.0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1.3999999999999995</c:v>
                </c:pt>
                <c:pt idx="9">
                  <c:v>1.2999999999999998</c:v>
                </c:pt>
                <c:pt idx="10">
                  <c:v>1.1999999999999993</c:v>
                </c:pt>
                <c:pt idx="11">
                  <c:v>1.1999999999999993</c:v>
                </c:pt>
                <c:pt idx="12">
                  <c:v>1.1000000000000014</c:v>
                </c:pt>
                <c:pt idx="13">
                  <c:v>1.1000000000000001</c:v>
                </c:pt>
                <c:pt idx="14">
                  <c:v>1.0999999999999996</c:v>
                </c:pt>
                <c:pt idx="15">
                  <c:v>1</c:v>
                </c:pt>
                <c:pt idx="16">
                  <c:v>0.90000000000000036</c:v>
                </c:pt>
                <c:pt idx="17">
                  <c:v>0.90000000000000036</c:v>
                </c:pt>
                <c:pt idx="18">
                  <c:v>0.89999999999999991</c:v>
                </c:pt>
                <c:pt idx="19">
                  <c:v>0.89999999999999947</c:v>
                </c:pt>
                <c:pt idx="20">
                  <c:v>0.70000000000000018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34-48EE-A94D-FADCA497D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42789192"/>
        <c:axId val="442789976"/>
      </c:barChart>
      <c:catAx>
        <c:axId val="442789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789976"/>
        <c:crosses val="autoZero"/>
        <c:auto val="1"/>
        <c:lblAlgn val="ctr"/>
        <c:lblOffset val="100"/>
        <c:noMultiLvlLbl val="0"/>
      </c:catAx>
      <c:valAx>
        <c:axId val="442789976"/>
        <c:scaling>
          <c:orientation val="minMax"/>
          <c:max val="3"/>
          <c:min val="0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278919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5385236891772E-2"/>
          <c:y val="0.13016655360827989"/>
          <c:w val="0.92559931468195822"/>
          <c:h val="0.69772165883844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Arkusz2!$A$3:$B$46</c:f>
              <c:multiLvlStrCache>
                <c:ptCount val="4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Arkusz2!$C$3:$C$46</c:f>
              <c:numCache>
                <c:formatCode>0.0</c:formatCode>
                <c:ptCount val="44"/>
                <c:pt idx="0">
                  <c:v>66.599999999999994</c:v>
                </c:pt>
                <c:pt idx="1">
                  <c:v>65.5</c:v>
                </c:pt>
                <c:pt idx="2">
                  <c:v>61.8</c:v>
                </c:pt>
                <c:pt idx="3">
                  <c:v>57.8</c:v>
                </c:pt>
                <c:pt idx="4">
                  <c:v>55.3</c:v>
                </c:pt>
                <c:pt idx="5">
                  <c:v>52.2</c:v>
                </c:pt>
                <c:pt idx="6">
                  <c:v>51.2</c:v>
                </c:pt>
                <c:pt idx="7">
                  <c:v>51.4</c:v>
                </c:pt>
                <c:pt idx="8">
                  <c:v>51.6</c:v>
                </c:pt>
                <c:pt idx="9">
                  <c:v>49.9</c:v>
                </c:pt>
                <c:pt idx="10">
                  <c:v>49.6</c:v>
                </c:pt>
                <c:pt idx="11">
                  <c:v>49.7</c:v>
                </c:pt>
                <c:pt idx="12">
                  <c:v>52.4</c:v>
                </c:pt>
                <c:pt idx="13">
                  <c:v>52.5</c:v>
                </c:pt>
                <c:pt idx="14">
                  <c:v>50.5</c:v>
                </c:pt>
                <c:pt idx="15">
                  <c:v>48</c:v>
                </c:pt>
                <c:pt idx="16">
                  <c:v>46.3</c:v>
                </c:pt>
                <c:pt idx="17">
                  <c:v>44.4</c:v>
                </c:pt>
                <c:pt idx="18">
                  <c:v>43.9</c:v>
                </c:pt>
                <c:pt idx="19">
                  <c:v>44.2</c:v>
                </c:pt>
                <c:pt idx="20">
                  <c:v>44.3</c:v>
                </c:pt>
                <c:pt idx="21">
                  <c:v>44.9</c:v>
                </c:pt>
                <c:pt idx="22">
                  <c:v>45.3</c:v>
                </c:pt>
                <c:pt idx="23">
                  <c:v>46.1</c:v>
                </c:pt>
                <c:pt idx="24">
                  <c:v>49.2</c:v>
                </c:pt>
                <c:pt idx="25">
                  <c:v>49.5</c:v>
                </c:pt>
                <c:pt idx="26">
                  <c:v>47.9</c:v>
                </c:pt>
                <c:pt idx="27">
                  <c:v>45.6</c:v>
                </c:pt>
                <c:pt idx="28">
                  <c:v>43.8</c:v>
                </c:pt>
                <c:pt idx="29">
                  <c:v>41.8</c:v>
                </c:pt>
                <c:pt idx="30">
                  <c:v>41.1</c:v>
                </c:pt>
                <c:pt idx="31">
                  <c:v>41.1</c:v>
                </c:pt>
                <c:pt idx="32">
                  <c:v>41.1</c:v>
                </c:pt>
                <c:pt idx="33">
                  <c:v>41.2</c:v>
                </c:pt>
                <c:pt idx="34">
                  <c:v>41.4</c:v>
                </c:pt>
                <c:pt idx="35">
                  <c:v>41.8</c:v>
                </c:pt>
                <c:pt idx="36">
                  <c:v>45</c:v>
                </c:pt>
                <c:pt idx="37">
                  <c:v>45</c:v>
                </c:pt>
                <c:pt idx="38">
                  <c:v>45.4</c:v>
                </c:pt>
                <c:pt idx="39">
                  <c:v>49.036999999999999</c:v>
                </c:pt>
                <c:pt idx="40" formatCode="General">
                  <c:v>51.8</c:v>
                </c:pt>
                <c:pt idx="41">
                  <c:v>52.3</c:v>
                </c:pt>
                <c:pt idx="42">
                  <c:v>52.2</c:v>
                </c:pt>
                <c:pt idx="43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C3-405C-8476-2D41A6956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2784488"/>
        <c:axId val="442790760"/>
      </c:barChart>
      <c:catAx>
        <c:axId val="44278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42790760"/>
        <c:crosses val="autoZero"/>
        <c:auto val="1"/>
        <c:lblAlgn val="ctr"/>
        <c:lblOffset val="100"/>
        <c:noMultiLvlLbl val="0"/>
      </c:catAx>
      <c:valAx>
        <c:axId val="442790760"/>
        <c:scaling>
          <c:orientation val="minMax"/>
          <c:max val="70"/>
          <c:min val="4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/>
                  <a:t>tys.</a:t>
                </a:r>
              </a:p>
            </c:rich>
          </c:tx>
          <c:layout>
            <c:manualLayout>
              <c:xMode val="edge"/>
              <c:yMode val="edge"/>
              <c:x val="3.0648278193430714E-4"/>
              <c:y val="1.3296713797977813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442784488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solidFill>
            <a:schemeClr val="tx2">
              <a:lumMod val="50000"/>
            </a:schemeClr>
          </a:solidFill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0.52538</cdr:x>
      <cdr:y>0.75691</cdr:y>
    </cdr:from>
    <cdr:to>
      <cdr:x>0.61082</cdr:x>
      <cdr:y>0.82102</cdr:y>
    </cdr:to>
    <cdr:sp macro="" textlink="">
      <cdr:nvSpPr>
        <cdr:cNvPr id="3" name="pole tekstowe 3"/>
        <cdr:cNvSpPr txBox="1"/>
      </cdr:nvSpPr>
      <cdr:spPr>
        <a:xfrm xmlns:a="http://schemas.openxmlformats.org/drawingml/2006/main">
          <a:off x="6153275" y="3633747"/>
          <a:ext cx="1000680" cy="3077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i="0" smtClean="0">
              <a:solidFill>
                <a:srgbClr val="C00000"/>
              </a:solidFill>
            </a:rPr>
            <a:t>-19,5 tys</a:t>
          </a:r>
          <a:r>
            <a:rPr lang="pl-PL" sz="1400" b="1" i="0" dirty="0">
              <a:solidFill>
                <a:srgbClr val="C0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0.35834</cdr:x>
      <cdr:y>0.76024</cdr:y>
    </cdr:from>
    <cdr:to>
      <cdr:x>0.42624</cdr:x>
      <cdr:y>0.82435</cdr:y>
    </cdr:to>
    <cdr:sp macro="" textlink="">
      <cdr:nvSpPr>
        <cdr:cNvPr id="4" name="pole tekstowe 7"/>
        <cdr:cNvSpPr txBox="1"/>
      </cdr:nvSpPr>
      <cdr:spPr>
        <a:xfrm xmlns:a="http://schemas.openxmlformats.org/drawingml/2006/main">
          <a:off x="4196953" y="3649734"/>
          <a:ext cx="795143" cy="3077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smtClean="0">
              <a:solidFill>
                <a:srgbClr val="C00000"/>
              </a:solidFill>
            </a:rPr>
            <a:t>3</a:t>
          </a:r>
          <a:r>
            <a:rPr lang="pl-PL" sz="1400" b="1" smtClean="0">
              <a:solidFill>
                <a:srgbClr val="C00000"/>
              </a:solidFill>
            </a:rPr>
            <a:t>,</a:t>
          </a:r>
          <a:r>
            <a:rPr lang="pl-PL" sz="1400" b="1" dirty="0">
              <a:solidFill>
                <a:srgbClr val="C00000"/>
              </a:solidFill>
            </a:rPr>
            <a:t>7</a:t>
          </a:r>
          <a:r>
            <a:rPr lang="pl-PL" sz="1400" b="1" i="0" smtClean="0">
              <a:solidFill>
                <a:srgbClr val="C00000"/>
              </a:solidFill>
            </a:rPr>
            <a:t> </a:t>
          </a:r>
          <a:r>
            <a:rPr lang="pl-PL" sz="1400" b="1" i="0" dirty="0">
              <a:solidFill>
                <a:srgbClr val="C00000"/>
              </a:solidFill>
            </a:rPr>
            <a:t>tys.</a:t>
          </a:r>
        </a:p>
      </cdr:txBody>
    </cdr:sp>
  </cdr:relSizeAnchor>
  <cdr:relSizeAnchor xmlns:cdr="http://schemas.openxmlformats.org/drawingml/2006/chartDrawing">
    <cdr:from>
      <cdr:x>0.43562</cdr:x>
      <cdr:y>0.01431</cdr:y>
    </cdr:from>
    <cdr:to>
      <cdr:x>0.57169</cdr:x>
      <cdr:y>0.07842</cdr:y>
    </cdr:to>
    <cdr:sp macro="" textlink="">
      <cdr:nvSpPr>
        <cdr:cNvPr id="5" name="Prostokąt 4"/>
        <cdr:cNvSpPr/>
      </cdr:nvSpPr>
      <cdr:spPr>
        <a:xfrm xmlns:a="http://schemas.openxmlformats.org/drawingml/2006/main">
          <a:off x="5102067" y="68685"/>
          <a:ext cx="1593661" cy="30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1F497D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pl-PL" sz="1400" b="1" i="1" dirty="0">
              <a:solidFill>
                <a:srgbClr val="1F497D">
                  <a:lumMod val="50000"/>
                </a:srgbClr>
              </a:solidFill>
            </a:rPr>
            <a:t>Zmiana</a:t>
          </a:r>
          <a:r>
            <a:rPr lang="pl-PL" sz="1400" i="1" dirty="0">
              <a:solidFill>
                <a:srgbClr val="1F497D">
                  <a:lumMod val="50000"/>
                </a:srgbClr>
              </a:solidFill>
            </a:rPr>
            <a:t> </a:t>
          </a:r>
          <a:r>
            <a:rPr lang="pl-PL" sz="1400" b="1" i="1" dirty="0">
              <a:solidFill>
                <a:srgbClr val="1F497D">
                  <a:lumMod val="50000"/>
                </a:srgbClr>
              </a:solidFill>
            </a:rPr>
            <a:t>2025/2018</a:t>
          </a:r>
        </a:p>
      </cdr:txBody>
    </cdr:sp>
  </cdr:relSizeAnchor>
  <cdr:relSizeAnchor xmlns:cdr="http://schemas.openxmlformats.org/drawingml/2006/chartDrawing">
    <cdr:from>
      <cdr:x>0.26949</cdr:x>
      <cdr:y>0.01431</cdr:y>
    </cdr:from>
    <cdr:to>
      <cdr:x>0.40556</cdr:x>
      <cdr:y>0.07842</cdr:y>
    </cdr:to>
    <cdr:sp macro="" textlink="">
      <cdr:nvSpPr>
        <cdr:cNvPr id="6" name="Prostokąt 5"/>
        <cdr:cNvSpPr/>
      </cdr:nvSpPr>
      <cdr:spPr>
        <a:xfrm xmlns:a="http://schemas.openxmlformats.org/drawingml/2006/main">
          <a:off x="3156274" y="68684"/>
          <a:ext cx="1593662" cy="30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i="1" dirty="0">
              <a:solidFill>
                <a:srgbClr val="1F497D">
                  <a:lumMod val="50000"/>
                </a:srgbClr>
              </a:solidFill>
            </a:rPr>
            <a:t>Zmiana</a:t>
          </a:r>
          <a:r>
            <a:rPr lang="pl-PL" sz="1400" i="1" dirty="0">
              <a:solidFill>
                <a:srgbClr val="1F497D">
                  <a:lumMod val="50000"/>
                </a:srgbClr>
              </a:solidFill>
            </a:rPr>
            <a:t> </a:t>
          </a:r>
          <a:r>
            <a:rPr lang="pl-PL" sz="1400" b="1" i="1" dirty="0">
              <a:solidFill>
                <a:srgbClr val="1F497D">
                  <a:lumMod val="50000"/>
                </a:srgbClr>
              </a:solidFill>
            </a:rPr>
            <a:t>2019/2018</a:t>
          </a:r>
        </a:p>
      </cdr:txBody>
    </cdr:sp>
  </cdr:relSizeAnchor>
  <cdr:relSizeAnchor xmlns:cdr="http://schemas.openxmlformats.org/drawingml/2006/chartDrawing">
    <cdr:from>
      <cdr:x>0.68879</cdr:x>
      <cdr:y>0.17175</cdr:y>
    </cdr:from>
    <cdr:to>
      <cdr:x>0.78941</cdr:x>
      <cdr:y>0.23586</cdr:y>
    </cdr:to>
    <cdr:sp macro="" textlink="">
      <cdr:nvSpPr>
        <cdr:cNvPr id="7" name="pole tekstowe 3"/>
        <cdr:cNvSpPr txBox="1"/>
      </cdr:nvSpPr>
      <cdr:spPr>
        <a:xfrm xmlns:a="http://schemas.openxmlformats.org/drawingml/2006/main">
          <a:off x="8067158" y="824534"/>
          <a:ext cx="1178442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smtClean="0">
              <a:solidFill>
                <a:srgbClr val="C00000"/>
              </a:solidFill>
            </a:rPr>
            <a:t>+295</a:t>
          </a:r>
          <a:r>
            <a:rPr lang="pl-PL" sz="1400" b="1" smtClean="0">
              <a:solidFill>
                <a:srgbClr val="C00000"/>
              </a:solidFill>
            </a:rPr>
            <a:t>,9 </a:t>
          </a:r>
          <a:r>
            <a:rPr lang="pl-PL" sz="1400" b="1" i="0" dirty="0">
              <a:solidFill>
                <a:srgbClr val="C00000"/>
              </a:solidFill>
            </a:rPr>
            <a:t>tys.</a:t>
          </a:r>
        </a:p>
      </cdr:txBody>
    </cdr:sp>
  </cdr:relSizeAnchor>
  <cdr:relSizeAnchor xmlns:cdr="http://schemas.openxmlformats.org/drawingml/2006/chartDrawing">
    <cdr:from>
      <cdr:x>0.69549</cdr:x>
      <cdr:y>0.53731</cdr:y>
    </cdr:from>
    <cdr:to>
      <cdr:x>0.78061</cdr:x>
      <cdr:y>0.60142</cdr:y>
    </cdr:to>
    <cdr:sp macro="" textlink="">
      <cdr:nvSpPr>
        <cdr:cNvPr id="8" name="pole tekstowe 8"/>
        <cdr:cNvSpPr txBox="1"/>
      </cdr:nvSpPr>
      <cdr:spPr>
        <a:xfrm xmlns:a="http://schemas.openxmlformats.org/drawingml/2006/main">
          <a:off x="8145576" y="2579512"/>
          <a:ext cx="996930" cy="3077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dirty="0">
              <a:solidFill>
                <a:srgbClr val="C00000"/>
              </a:solidFill>
            </a:rPr>
            <a:t>-275</a:t>
          </a:r>
          <a:r>
            <a:rPr lang="pl-PL" sz="1400" b="1" i="0" dirty="0">
              <a:solidFill>
                <a:srgbClr val="C00000"/>
              </a:solidFill>
            </a:rPr>
            <a:t>,8 tys.</a:t>
          </a:r>
        </a:p>
      </cdr:txBody>
    </cdr:sp>
  </cdr:relSizeAnchor>
  <cdr:relSizeAnchor xmlns:cdr="http://schemas.openxmlformats.org/drawingml/2006/chartDrawing">
    <cdr:from>
      <cdr:x>0.6959</cdr:x>
      <cdr:y>0.7749</cdr:y>
    </cdr:from>
    <cdr:to>
      <cdr:x>0.78019</cdr:x>
      <cdr:y>0.83901</cdr:y>
    </cdr:to>
    <cdr:sp macro="" textlink="">
      <cdr:nvSpPr>
        <cdr:cNvPr id="9" name="pole tekstowe 3"/>
        <cdr:cNvSpPr txBox="1"/>
      </cdr:nvSpPr>
      <cdr:spPr>
        <a:xfrm xmlns:a="http://schemas.openxmlformats.org/drawingml/2006/main">
          <a:off x="8150452" y="3720105"/>
          <a:ext cx="987177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l-PL" sz="1400" b="1" i="0" smtClean="0">
              <a:solidFill>
                <a:srgbClr val="C00000"/>
              </a:solidFill>
            </a:rPr>
            <a:t>-87,8 tys</a:t>
          </a:r>
          <a:r>
            <a:rPr lang="pl-PL" sz="1400" b="1" i="0" dirty="0">
              <a:solidFill>
                <a:srgbClr val="C00000"/>
              </a:solidFill>
            </a:rPr>
            <a:t>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0.79908</cdr:x>
      <cdr:y>0.2992</cdr:y>
    </cdr:from>
    <cdr:to>
      <cdr:x>0.94655</cdr:x>
      <cdr:y>0.7008</cdr:y>
    </cdr:to>
    <cdr:pic>
      <cdr:nvPicPr>
        <cdr:cNvPr id="4" name="Obraz 3">
          <a:extLst xmlns:a="http://schemas.openxmlformats.org/drawingml/2006/main">
            <a:ext uri="{FF2B5EF4-FFF2-40B4-BE49-F238E27FC236}">
              <a16:creationId xmlns:a16="http://schemas.microsoft.com/office/drawing/2014/main" xmlns="" id="{15E65199-3BC0-4D05-A836-B458FC074A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776496" y="1210723"/>
          <a:ext cx="1619702" cy="1625033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0.11575</cdr:x>
      <cdr:y>0.75081</cdr:y>
    </cdr:from>
    <cdr:to>
      <cdr:x>0.16962</cdr:x>
      <cdr:y>0.84669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278453" y="2933110"/>
          <a:ext cx="594910" cy="374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0.0968</cdr:x>
      <cdr:y>0.2996</cdr:y>
    </cdr:from>
    <cdr:to>
      <cdr:x>0.17959</cdr:x>
      <cdr:y>0.47162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069132" y="1170411"/>
          <a:ext cx="914400" cy="672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0.36052</cdr:x>
      <cdr:y>0.55945</cdr:y>
    </cdr:from>
    <cdr:to>
      <cdr:x>0.80012</cdr:x>
      <cdr:y>0.76224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xmlns="" id="{0C72669A-10B3-4143-8B9E-603A75887587}"/>
            </a:ext>
          </a:extLst>
        </cdr:cNvPr>
        <cdr:cNvSpPr txBox="1"/>
      </cdr:nvSpPr>
      <cdr:spPr>
        <a:xfrm xmlns:a="http://schemas.openxmlformats.org/drawingml/2006/main">
          <a:off x="4091940" y="1828823"/>
          <a:ext cx="4989405" cy="662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/>
            <a:t>Od 2018 r. </a:t>
          </a:r>
          <a:r>
            <a:rPr lang="pl-PL" sz="1200" dirty="0"/>
            <a:t>pracodawcy zgłaszają do powiatowych urzędów pracy oświadczenia o </a:t>
          </a:r>
          <a:r>
            <a:rPr lang="pl-PL" sz="1200" b="1" dirty="0"/>
            <a:t>powierzeniu pracy </a:t>
          </a:r>
          <a:r>
            <a:rPr lang="pl-PL" sz="1200" dirty="0"/>
            <a:t>cudzoziemcowi, a nie jak było </a:t>
          </a:r>
          <a:br>
            <a:rPr lang="pl-PL" sz="1200" dirty="0"/>
          </a:br>
          <a:r>
            <a:rPr lang="pl-PL" sz="1200" dirty="0"/>
            <a:t>to we wcześniejszych latach o zamiarze powierzenia pracy cudzoziemcowi</a:t>
          </a:r>
          <a:r>
            <a:rPr lang="pl-PL" sz="1200" b="1" dirty="0"/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0.27934</cdr:x>
      <cdr:y>0.39114</cdr:y>
    </cdr:from>
    <cdr:to>
      <cdr:x>0.37657</cdr:x>
      <cdr:y>0.45026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93972" y="1920777"/>
          <a:ext cx="972457" cy="29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kern="1200">
              <a:solidFill>
                <a:srgbClr val="9BBB59">
                  <a:lumMod val="50000"/>
                </a:srgbClr>
              </a:solidFill>
            </a:rPr>
            <a:t>71,0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0.13251</cdr:x>
      <cdr:y>0.23442</cdr:y>
    </cdr:from>
    <cdr:to>
      <cdr:x>0.21584</cdr:x>
      <cdr:y>0.43284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="" xmlns:a16="http://schemas.microsoft.com/office/drawing/2014/main" id="{F0050633-204C-4538-B15F-46440861C79E}"/>
            </a:ext>
          </a:extLst>
        </cdr:cNvPr>
        <cdr:cNvSpPr txBox="1"/>
      </cdr:nvSpPr>
      <cdr:spPr>
        <a:xfrm xmlns:a="http://schemas.openxmlformats.org/drawingml/2006/main">
          <a:off x="1453952" y="10803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ctr"/>
        <a:lstStyle xmlns:a="http://schemas.openxmlformats.org/drawingml/2006/main"/>
        <a:p xmlns:a="http://schemas.openxmlformats.org/drawingml/2006/main">
          <a:pPr algn="r"/>
          <a:endParaRPr lang="pl-PL" sz="1100" b="0" i="0" dirty="0"/>
        </a:p>
      </cdr:txBody>
    </cdr:sp>
  </cdr:relSizeAnchor>
  <cdr:relSizeAnchor xmlns:cdr="http://schemas.openxmlformats.org/drawingml/2006/chartDrawing">
    <cdr:from>
      <cdr:x>0.11938</cdr:x>
      <cdr:y>0.04692</cdr:y>
    </cdr:from>
    <cdr:to>
      <cdr:x>0.25522</cdr:x>
      <cdr:y>0.12505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="" xmlns:a16="http://schemas.microsoft.com/office/drawing/2014/main" id="{A8895E82-67F6-4151-8D86-57C14C8D302E}"/>
            </a:ext>
          </a:extLst>
        </cdr:cNvPr>
        <cdr:cNvSpPr txBox="1"/>
      </cdr:nvSpPr>
      <cdr:spPr>
        <a:xfrm xmlns:a="http://schemas.openxmlformats.org/drawingml/2006/main">
          <a:off x="1309936" y="216247"/>
          <a:ext cx="1490546" cy="360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ctr"/>
        <a:lstStyle xmlns:a="http://schemas.openxmlformats.org/drawingml/2006/main"/>
        <a:p xmlns:a="http://schemas.openxmlformats.org/drawingml/2006/main">
          <a:pPr algn="r"/>
          <a:r>
            <a:rPr lang="pl-PL" sz="2000" b="1" i="0" dirty="0">
              <a:solidFill>
                <a:schemeClr val="accent1">
                  <a:lumMod val="50000"/>
                </a:schemeClr>
              </a:solidFill>
            </a:rPr>
            <a:t>Mężczyźni</a:t>
          </a:r>
        </a:p>
      </cdr:txBody>
    </cdr:sp>
  </cdr:relSizeAnchor>
  <cdr:relSizeAnchor xmlns:cdr="http://schemas.openxmlformats.org/drawingml/2006/chartDrawing">
    <cdr:from>
      <cdr:x>0.15875</cdr:x>
      <cdr:y>0.32817</cdr:y>
    </cdr:from>
    <cdr:to>
      <cdr:x>0.24208</cdr:x>
      <cdr:y>0.40629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="" xmlns:a16="http://schemas.microsoft.com/office/drawing/2014/main" id="{1DC744F5-1DFA-4E31-8663-885CFE349701}"/>
            </a:ext>
          </a:extLst>
        </cdr:cNvPr>
        <cdr:cNvSpPr txBox="1"/>
      </cdr:nvSpPr>
      <cdr:spPr>
        <a:xfrm xmlns:a="http://schemas.openxmlformats.org/drawingml/2006/main">
          <a:off x="1741984" y="1512391"/>
          <a:ext cx="914364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ctr"/>
        <a:lstStyle xmlns:a="http://schemas.openxmlformats.org/drawingml/2006/main"/>
        <a:p xmlns:a="http://schemas.openxmlformats.org/drawingml/2006/main">
          <a:pPr algn="r"/>
          <a:r>
            <a:rPr lang="pl-PL" sz="2000" b="1" i="0" dirty="0">
              <a:solidFill>
                <a:schemeClr val="accent2"/>
              </a:solidFill>
            </a:rPr>
            <a:t>Ogółem</a:t>
          </a:r>
        </a:p>
      </cdr:txBody>
    </cdr:sp>
  </cdr:relSizeAnchor>
  <cdr:relSizeAnchor xmlns:cdr="http://schemas.openxmlformats.org/drawingml/2006/chartDrawing">
    <cdr:from>
      <cdr:x>0.15219</cdr:x>
      <cdr:y>0.56255</cdr:y>
    </cdr:from>
    <cdr:to>
      <cdr:x>0.24209</cdr:x>
      <cdr:y>0.64067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="" xmlns:a16="http://schemas.microsoft.com/office/drawing/2014/main" id="{719F71C4-6285-4F70-A04B-30D158EF5974}"/>
            </a:ext>
          </a:extLst>
        </cdr:cNvPr>
        <cdr:cNvSpPr txBox="1"/>
      </cdr:nvSpPr>
      <cdr:spPr>
        <a:xfrm xmlns:a="http://schemas.openxmlformats.org/drawingml/2006/main">
          <a:off x="1669976" y="2592511"/>
          <a:ext cx="986407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ctr"/>
        <a:lstStyle xmlns:a="http://schemas.openxmlformats.org/drawingml/2006/main"/>
        <a:p xmlns:a="http://schemas.openxmlformats.org/drawingml/2006/main">
          <a:pPr algn="r"/>
          <a:r>
            <a:rPr lang="pl-PL" sz="2000" b="1" i="0" dirty="0">
              <a:solidFill>
                <a:schemeClr val="accent1">
                  <a:lumMod val="25000"/>
                </a:schemeClr>
              </a:solidFill>
            </a:rPr>
            <a:t>Kobiety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0.22685</cdr:x>
      <cdr:y>0.47549</cdr:y>
    </cdr:from>
    <cdr:to>
      <cdr:x>0.27903</cdr:x>
      <cdr:y>0.56522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2588585" y="2141131"/>
          <a:ext cx="595423" cy="4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0.24083</cdr:x>
      <cdr:y>0.5</cdr:y>
    </cdr:from>
    <cdr:to>
      <cdr:x>0.36755</cdr:x>
      <cdr:y>0.65495</cdr:y>
    </cdr:to>
    <cdr:sp macro="" textlink="">
      <cdr:nvSpPr>
        <cdr:cNvPr id="14" name="pole tekstowe 13"/>
        <cdr:cNvSpPr txBox="1"/>
      </cdr:nvSpPr>
      <cdr:spPr>
        <a:xfrm xmlns:a="http://schemas.openxmlformats.org/drawingml/2006/main">
          <a:off x="2748073" y="2251480"/>
          <a:ext cx="1446028" cy="697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0.19237</cdr:x>
      <cdr:y>0.28658</cdr:y>
    </cdr:from>
    <cdr:to>
      <cdr:x>0.26412</cdr:x>
      <cdr:y>0.39047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2195181" y="1290440"/>
          <a:ext cx="818707" cy="467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6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0.20801</cdr:x>
      <cdr:y>0.33953</cdr:y>
    </cdr:from>
    <cdr:to>
      <cdr:x>0.20849</cdr:x>
      <cdr:y>0.37455</cdr:y>
    </cdr:to>
    <cdr:cxnSp macro="">
      <cdr:nvCxnSpPr>
        <cdr:cNvPr id="3" name="Łącznik prosty ze strzałką 2"/>
        <cdr:cNvCxnSpPr/>
      </cdr:nvCxnSpPr>
      <cdr:spPr>
        <a:xfrm xmlns:a="http://schemas.openxmlformats.org/drawingml/2006/main" flipH="1">
          <a:off x="2373574" y="1528899"/>
          <a:ext cx="5499" cy="15767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0.45194</cdr:x>
      <cdr:y>0.40529</cdr:y>
    </cdr:from>
    <cdr:to>
      <cdr:x>0.45271</cdr:x>
      <cdr:y>0.44203</cdr:y>
    </cdr:to>
    <cdr:cxnSp macro="">
      <cdr:nvCxnSpPr>
        <cdr:cNvPr id="8" name="Łącznik prosty ze strzałką 7"/>
        <cdr:cNvCxnSpPr/>
      </cdr:nvCxnSpPr>
      <cdr:spPr>
        <a:xfrm xmlns:a="http://schemas.openxmlformats.org/drawingml/2006/main" flipH="1">
          <a:off x="5157107" y="1824990"/>
          <a:ext cx="8709" cy="16546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0.93961</cdr:x>
      <cdr:y>0.51552</cdr:y>
    </cdr:from>
    <cdr:to>
      <cdr:x>0.94038</cdr:x>
      <cdr:y>0.54641</cdr:y>
    </cdr:to>
    <cdr:cxnSp macro="">
      <cdr:nvCxnSpPr>
        <cdr:cNvPr id="11" name="Łącznik prosty ze strzałką 10"/>
        <cdr:cNvCxnSpPr/>
      </cdr:nvCxnSpPr>
      <cdr:spPr>
        <a:xfrm xmlns:a="http://schemas.openxmlformats.org/drawingml/2006/main">
          <a:off x="10721884" y="2321379"/>
          <a:ext cx="8708" cy="1391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0.21078</cdr:x>
      <cdr:y>0.31439</cdr:y>
    </cdr:from>
    <cdr:to>
      <cdr:x>0.25428</cdr:x>
      <cdr:y>0.37821</cdr:y>
    </cdr:to>
    <cdr:sp macro="" textlink="">
      <cdr:nvSpPr>
        <cdr:cNvPr id="19" name="pole tekstowe 18"/>
        <cdr:cNvSpPr txBox="1"/>
      </cdr:nvSpPr>
      <cdr:spPr>
        <a:xfrm xmlns:a="http://schemas.openxmlformats.org/drawingml/2006/main">
          <a:off x="2405199" y="1415687"/>
          <a:ext cx="496388" cy="2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="1" smtClean="0">
              <a:solidFill>
                <a:srgbClr val="C00000"/>
              </a:solidFill>
            </a:rPr>
            <a:t>-0,3</a:t>
          </a:r>
          <a:endParaRPr lang="pl-PL" sz="11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0.455</cdr:x>
      <cdr:y>0.38401</cdr:y>
    </cdr:from>
    <cdr:to>
      <cdr:x>0.51529</cdr:x>
      <cdr:y>0.43236</cdr:y>
    </cdr:to>
    <cdr:sp macro="" textlink="">
      <cdr:nvSpPr>
        <cdr:cNvPr id="20" name="pole tekstowe 19"/>
        <cdr:cNvSpPr txBox="1"/>
      </cdr:nvSpPr>
      <cdr:spPr>
        <a:xfrm xmlns:a="http://schemas.openxmlformats.org/drawingml/2006/main">
          <a:off x="5191941" y="1729196"/>
          <a:ext cx="687977" cy="217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="1" smtClean="0">
              <a:solidFill>
                <a:srgbClr val="C00000"/>
              </a:solidFill>
            </a:rPr>
            <a:t>-0,3</a:t>
          </a:r>
          <a:endParaRPr lang="pl-PL" sz="110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0.93776</cdr:x>
      <cdr:y>0.49531</cdr:y>
    </cdr:from>
    <cdr:to>
      <cdr:x>0.97363</cdr:x>
      <cdr:y>0.56493</cdr:y>
    </cdr:to>
    <cdr:sp macro="" textlink="">
      <cdr:nvSpPr>
        <cdr:cNvPr id="21" name="pole tekstowe 20"/>
        <cdr:cNvSpPr txBox="1"/>
      </cdr:nvSpPr>
      <cdr:spPr>
        <a:xfrm xmlns:a="http://schemas.openxmlformats.org/drawingml/2006/main">
          <a:off x="10700698" y="2230360"/>
          <a:ext cx="409303" cy="31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="1" smtClean="0">
              <a:solidFill>
                <a:srgbClr val="C00000"/>
              </a:solidFill>
            </a:rPr>
            <a:t>-0,5</a:t>
          </a:r>
          <a:endParaRPr lang="pl-PL" sz="1100" b="1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0.07473</cdr:x>
      <cdr:y>0.18689</cdr:y>
    </cdr:from>
    <cdr:to>
      <cdr:x>0.07473</cdr:x>
      <cdr:y>0.29361</cdr:y>
    </cdr:to>
    <cdr:cxnSp macro="">
      <cdr:nvCxnSpPr>
        <cdr:cNvPr id="3" name="Łącznik prosty ze strzałką 2">
          <a:extLst xmlns:a="http://schemas.openxmlformats.org/drawingml/2006/main">
            <a:ext uri="{FF2B5EF4-FFF2-40B4-BE49-F238E27FC236}">
              <a16:creationId xmlns:a16="http://schemas.microsoft.com/office/drawing/2014/main" xmlns="" id="{61F85214-D9C6-4932-B3B1-D7207A67FCE2}"/>
            </a:ext>
          </a:extLst>
        </cdr:cNvPr>
        <cdr:cNvCxnSpPr/>
      </cdr:nvCxnSpPr>
      <cdr:spPr>
        <a:xfrm xmlns:a="http://schemas.openxmlformats.org/drawingml/2006/main">
          <a:off x="835452" y="731400"/>
          <a:ext cx="0" cy="4176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0.04411</cdr:x>
      <cdr:y>0.42936</cdr:y>
    </cdr:from>
    <cdr:to>
      <cdr:x>0.98312</cdr:x>
      <cdr:y>0.42936</cdr:y>
    </cdr:to>
    <cdr:cxnSp macro="">
      <cdr:nvCxnSpPr>
        <cdr:cNvPr id="3" name="Łącznik prosty 2">
          <a:extLst xmlns:a="http://schemas.openxmlformats.org/drawingml/2006/main">
            <a:ext uri="{FF2B5EF4-FFF2-40B4-BE49-F238E27FC236}">
              <a16:creationId xmlns:a16="http://schemas.microsoft.com/office/drawing/2014/main" xmlns="" id="{8AE51EDB-900C-41DA-A4AE-687383484ED2}"/>
            </a:ext>
          </a:extLst>
        </cdr:cNvPr>
        <cdr:cNvCxnSpPr/>
      </cdr:nvCxnSpPr>
      <cdr:spPr>
        <a:xfrm xmlns:a="http://schemas.openxmlformats.org/drawingml/2006/main">
          <a:off x="514431" y="1741139"/>
          <a:ext cx="10949927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0.68289</cdr:x>
      <cdr:y>0.11317</cdr:y>
    </cdr:from>
    <cdr:to>
      <cdr:x>1</cdr:x>
      <cdr:y>0.2763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xmlns="" id="{3B37411A-32E9-4F44-BADB-4A7CCA5A0DBF}"/>
            </a:ext>
          </a:extLst>
        </cdr:cNvPr>
        <cdr:cNvSpPr txBox="1"/>
      </cdr:nvSpPr>
      <cdr:spPr>
        <a:xfrm xmlns:a="http://schemas.openxmlformats.org/drawingml/2006/main">
          <a:off x="7165735" y="530787"/>
          <a:ext cx="3327438" cy="765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b="1" dirty="0">
              <a:solidFill>
                <a:schemeClr val="accent2"/>
              </a:solidFill>
            </a:rPr>
            <a:t>bierni zawodowo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0.26406</cdr:x>
      <cdr:y>0.65922</cdr:y>
    </cdr:from>
    <cdr:to>
      <cdr:x>0.41859</cdr:x>
      <cdr:y>0.88505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562538" y="2669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0.53504</cdr:x>
      <cdr:y>0.23732</cdr:y>
    </cdr:from>
    <cdr:to>
      <cdr:x>0.64937</cdr:x>
      <cdr:y>0.27599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5898296" y="1243973"/>
          <a:ext cx="1260340" cy="202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pl-PL" sz="2000" b="1" i="0" smtClean="0">
              <a:solidFill>
                <a:srgbClr val="2A8BA6"/>
              </a:solidFill>
            </a:rPr>
            <a:t>2019 </a:t>
          </a:r>
          <a:r>
            <a:rPr lang="pl-PL" sz="2000" b="1" i="0" dirty="0">
              <a:solidFill>
                <a:srgbClr val="2A8BA6"/>
              </a:solidFill>
            </a:rPr>
            <a:t>r.</a:t>
          </a:r>
        </a:p>
      </cdr:txBody>
    </cdr:sp>
  </cdr:relSizeAnchor>
  <cdr:relSizeAnchor xmlns:cdr="http://schemas.openxmlformats.org/drawingml/2006/chartDrawing">
    <cdr:from>
      <cdr:x>0.51655</cdr:x>
      <cdr:y>0.03274</cdr:y>
    </cdr:from>
    <cdr:to>
      <cdr:x>0.68322</cdr:x>
      <cdr:y>0.10243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694494" y="171636"/>
          <a:ext cx="1837371" cy="365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pl-PL" sz="2000" b="1" i="0" smtClean="0">
              <a:solidFill>
                <a:srgbClr val="2A8BA6"/>
              </a:solidFill>
            </a:rPr>
            <a:t>2020 </a:t>
          </a:r>
          <a:r>
            <a:rPr lang="pl-PL" sz="2000" b="1" i="0" dirty="0">
              <a:solidFill>
                <a:srgbClr val="2A8BA6"/>
              </a:solidFill>
            </a:rPr>
            <a:t>r.</a:t>
          </a:r>
        </a:p>
      </cdr:txBody>
    </cdr:sp>
  </cdr:relSizeAnchor>
  <cdr:relSizeAnchor xmlns:cdr="http://schemas.openxmlformats.org/drawingml/2006/chartDrawing">
    <cdr:from>
      <cdr:x>0.22574</cdr:x>
      <cdr:y>0.52898</cdr:y>
    </cdr:from>
    <cdr:to>
      <cdr:x>0.38089</cdr:x>
      <cdr:y>0.6004</cdr:y>
    </cdr:to>
    <cdr:sp macro="" textlink="">
      <cdr:nvSpPr>
        <cdr:cNvPr id="18" name="pole tekstowe 17"/>
        <cdr:cNvSpPr txBox="1"/>
      </cdr:nvSpPr>
      <cdr:spPr>
        <a:xfrm xmlns:a="http://schemas.openxmlformats.org/drawingml/2006/main">
          <a:off x="2488512" y="2772741"/>
          <a:ext cx="1710375" cy="374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/>
        <a:lstStyle xmlns:a="http://schemas.openxmlformats.org/drawingml/2006/main"/>
        <a:p xmlns:a="http://schemas.openxmlformats.org/drawingml/2006/main">
          <a:pPr algn="l"/>
          <a:r>
            <a:rPr lang="pl-PL" sz="2400" b="1" i="0" smtClean="0">
              <a:solidFill>
                <a:srgbClr val="2A8BA6"/>
              </a:solidFill>
            </a:rPr>
            <a:t>II </a:t>
          </a:r>
          <a:r>
            <a:rPr lang="pl-PL" sz="2400" b="1" i="0">
              <a:solidFill>
                <a:srgbClr val="2A8BA6"/>
              </a:solidFill>
            </a:rPr>
            <a:t>kwartał </a:t>
          </a:r>
          <a:endParaRPr lang="pl-PL" sz="2400" b="1" i="0" dirty="0">
            <a:solidFill>
              <a:srgbClr val="2A8BA6"/>
            </a:solidFill>
          </a:endParaRPr>
        </a:p>
      </cdr:txBody>
    </cdr:sp>
  </cdr:relSizeAnchor>
  <cdr:relSizeAnchor xmlns:cdr="http://schemas.openxmlformats.org/drawingml/2006/chartDrawing">
    <cdr:from>
      <cdr:x>0.43183</cdr:x>
      <cdr:y>0.08772</cdr:y>
    </cdr:from>
    <cdr:to>
      <cdr:x>0.51217</cdr:x>
      <cdr:y>0.24278</cdr:y>
    </cdr:to>
    <cdr:cxnSp macro="">
      <cdr:nvCxnSpPr>
        <cdr:cNvPr id="9" name="Łącznik prosty ze strzałką 8">
          <a:extLst xmlns:a="http://schemas.openxmlformats.org/drawingml/2006/main">
            <a:ext uri="{FF2B5EF4-FFF2-40B4-BE49-F238E27FC236}">
              <a16:creationId xmlns:a16="http://schemas.microsoft.com/office/drawing/2014/main" xmlns="" id="{E9E9FC03-1266-4E6C-ABCC-D28B4F5EE848}"/>
            </a:ext>
          </a:extLst>
        </cdr:cNvPr>
        <cdr:cNvCxnSpPr/>
      </cdr:nvCxnSpPr>
      <cdr:spPr>
        <a:xfrm xmlns:a="http://schemas.openxmlformats.org/drawingml/2006/main" flipV="1">
          <a:off x="4760452" y="459797"/>
          <a:ext cx="885669" cy="812776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2A8BA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0.43309</cdr:x>
      <cdr:y>0.2756</cdr:y>
    </cdr:from>
    <cdr:to>
      <cdr:x>0.53175</cdr:x>
      <cdr:y>0.42235</cdr:y>
    </cdr:to>
    <cdr:cxnSp macro="">
      <cdr:nvCxnSpPr>
        <cdr:cNvPr id="11" name="Łącznik prosty ze strzałką 10">
          <a:extLst xmlns:a="http://schemas.openxmlformats.org/drawingml/2006/main">
            <a:ext uri="{FF2B5EF4-FFF2-40B4-BE49-F238E27FC236}">
              <a16:creationId xmlns:a16="http://schemas.microsoft.com/office/drawing/2014/main" xmlns="" id="{0362664D-3732-4F4D-9FE7-1177AB667025}"/>
            </a:ext>
          </a:extLst>
        </cdr:cNvPr>
        <cdr:cNvCxnSpPr/>
      </cdr:nvCxnSpPr>
      <cdr:spPr>
        <a:xfrm xmlns:a="http://schemas.openxmlformats.org/drawingml/2006/main" flipV="1">
          <a:off x="4774408" y="1444598"/>
          <a:ext cx="1087629" cy="769217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2A8BA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9F6E-0F7B-4172-BE2C-14EF970C6ED8}" type="datetimeFigureOut">
              <a:rPr lang="pl-PL" smtClean="0"/>
              <a:t>2020-10-22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0ADFF-62E2-478D-A6BF-304876C648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7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530" y="3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E388-1698-4294-A2C8-C360AC624919}" type="datetimeFigureOut">
              <a:rPr lang="pl-PL" smtClean="0"/>
              <a:t>2020-10-22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C90B-101C-4714-AAB7-5DBCC4D1E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72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Slajd do aktualizacji!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C90B-101C-4714-AAB7-5DBCC4D1E76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98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0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C90B-101C-4714-AAB7-5DBCC4D1E76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34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58DB-4804-4D9D-9FA8-1274DD9C073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75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C90B-101C-4714-AAB7-5DBCC4D1E76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9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08657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58681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24373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4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715" y="639896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51802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715" y="639896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32990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715" y="639896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9834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spc="0" dirty="0">
                <a:solidFill>
                  <a:schemeClr val="accent1">
                    <a:lumMod val="75000"/>
                  </a:schemeClr>
                </a:solidFill>
              </a:rPr>
              <a:t>Wojewódzki Urząd Pracy w Gdańsku</a:t>
            </a:r>
            <a:endParaRPr lang="pl-PL" sz="1200" b="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25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5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83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4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451725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55449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081202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35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88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2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73745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9698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spc="0" dirty="0">
                <a:solidFill>
                  <a:schemeClr val="accent1">
                    <a:lumMod val="75000"/>
                  </a:schemeClr>
                </a:solidFill>
              </a:rPr>
              <a:t>Wojewódzki Urząd Pracy w Gdańsku</a:t>
            </a:r>
            <a:endParaRPr lang="pl-PL" sz="1200" b="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6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07318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31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214261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55372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395992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4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  <a:latin typeface="Calibri" panose="020F0502020204030204"/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  <a:latin typeface="Calibri" panose="020F0502020204030204"/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65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spc="0" dirty="0">
                <a:solidFill>
                  <a:schemeClr val="accent1">
                    <a:lumMod val="75000"/>
                  </a:schemeClr>
                </a:solidFill>
              </a:rPr>
              <a:t>Wojewódzki Urząd Pracy w Gdańsku</a:t>
            </a:r>
            <a:endParaRPr lang="pl-PL" sz="1200" b="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27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609280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092397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815194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6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4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804704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793044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20519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0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8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1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572218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556716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851321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8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6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804555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6767123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102292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7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139878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350949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807801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6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28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779299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475987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839532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9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332349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859273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4302645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939114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32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6165384"/>
            <a:ext cx="12192000" cy="720000"/>
          </a:xfrm>
          <a:prstGeom prst="rect">
            <a:avLst/>
          </a:prstGeom>
          <a:gradFill flip="none" rotWithShape="1">
            <a:gsLst>
              <a:gs pos="60000">
                <a:srgbClr val="12638F"/>
              </a:gs>
              <a:gs pos="10000">
                <a:srgbClr val="2D71A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328" y="5877352"/>
            <a:ext cx="7008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spc="-150" dirty="0">
                <a:solidFill>
                  <a:srgbClr val="12638F"/>
                </a:solidFill>
              </a:rPr>
              <a:t>WOJEWÓDZKI URZ</a:t>
            </a:r>
            <a:r>
              <a:rPr lang="pl-PL" sz="2100" b="1" spc="-150" dirty="0">
                <a:solidFill>
                  <a:srgbClr val="12638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Ą</a:t>
            </a:r>
            <a:r>
              <a:rPr lang="pl-PL" sz="2100" b="1" spc="-150" dirty="0">
                <a:solidFill>
                  <a:srgbClr val="12638F"/>
                </a:solidFill>
              </a:rPr>
              <a:t>D PRACY W GDAŃSKU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248091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638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98072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EB13858-5248-49D3-8D8B-0619AC042796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3392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82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2" y="-25397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7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2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0162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892715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530593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096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32" y="3960648"/>
            <a:ext cx="476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9" y="4645577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7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3" y="6086482"/>
            <a:ext cx="1319663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652131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2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3126557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2899871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2294037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29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8D10B7A2-EABD-43D5-B0D3-F80EF981C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4195" y="-25400"/>
            <a:ext cx="12196191" cy="68833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2525E7-7364-440B-AFD4-2E535781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062" y="2225025"/>
            <a:ext cx="7772401" cy="2379132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3" name="Podtytuł 2" descr="thrt">
            <a:extLst>
              <a:ext uri="{FF2B5EF4-FFF2-40B4-BE49-F238E27FC236}">
                <a16:creationId xmlns:a16="http://schemas.microsoft.com/office/drawing/2014/main" xmlns="" id="{EF287487-BC7B-4952-86A0-618178C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011" y="4725998"/>
            <a:ext cx="3943452" cy="8003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7CD65B7-D74A-4E35-A638-6FB53F662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A19393A-374F-486C-B81F-EEF2D7C8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561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B296-1272-404B-A785-117AD40C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0" y="136526"/>
            <a:ext cx="9256145" cy="10445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6381ED-F82F-4E09-9CEF-43B931FD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072" y="1825625"/>
            <a:ext cx="10154728" cy="4351338"/>
          </a:xfrm>
        </p:spPr>
        <p:txBody>
          <a:bodyPr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D8E1DBBD-0D7A-4054-915E-5999E52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6C3-129D-4547-A96D-5B16187F81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xmlns="" id="{3D46A091-5856-4EA8-97CC-F2B3E8F23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3C9FD071-2F09-4C2C-B467-1890ADEFC662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17EEAE6-BD8E-41FE-A027-FE63A3DEF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E877D56-045D-42F9-A818-497158876F3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650444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z treścią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6A2CA-ED0B-4679-B3A1-86CE6361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102660"/>
            <a:ext cx="9223395" cy="92180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36F7FE-F895-48C2-9B76-8AADA442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072" y="1825625"/>
            <a:ext cx="4820728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D262379-14C1-48D9-8524-1407F944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xmlns="" id="{29894E3E-65E7-45DF-9C65-D4FAADE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98E9-5940-4A4A-AFAE-7F11481FFA7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xmlns="" id="{935AD0E6-7E25-4A7E-941D-CBB58E90B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A369921-1A11-4352-9D64-3AE7C9DFFF1E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66AE3C7-801C-4CA2-960B-A7AF510B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250A22C-BF42-4625-AB87-E37EAD630C98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1907272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6356349"/>
            <a:ext cx="2044170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0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74" y="6398685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3490097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5CBDDB-05BD-4D05-A3E2-130ECB82B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0732" r="11921" b="11680"/>
          <a:stretch/>
        </p:blipFill>
        <p:spPr>
          <a:xfrm flipH="1">
            <a:off x="-38101" y="-17516"/>
            <a:ext cx="12249527" cy="6868319"/>
          </a:xfrm>
          <a:prstGeom prst="rect">
            <a:avLst/>
          </a:prstGeom>
        </p:spPr>
      </p:pic>
      <p:sp>
        <p:nvSpPr>
          <p:cNvPr id="5" name="pole tekstowe 8">
            <a:extLst>
              <a:ext uri="{FF2B5EF4-FFF2-40B4-BE49-F238E27FC236}">
                <a16:creationId xmlns:a16="http://schemas.microsoft.com/office/drawing/2014/main" xmlns="" id="{C555D15E-45D4-4A02-97E9-20007716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15" y="3960648"/>
            <a:ext cx="476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600" b="1" dirty="0">
                <a:solidFill>
                  <a:prstClr val="white"/>
                </a:solidFill>
              </a:rPr>
              <a:t>Dziękuję za uwagę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7F18666A-BD6F-4405-854D-6100925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76" y="4645553"/>
            <a:ext cx="3943452" cy="71384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8241FF8-96C3-4270-B818-1DECF3FE07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4" y="607476"/>
            <a:ext cx="5308724" cy="961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ED08511-6859-4BB3-AFDD-904E80C4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8" y="6086482"/>
            <a:ext cx="1319662" cy="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CFEC3FF7-3B97-4108-9AEF-881C4FA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5E4-5D64-4855-8CA2-EE491972C0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8EEE6434-C04C-435F-AD62-C1BFCC1C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" y="6356349"/>
            <a:ext cx="2044171" cy="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E3241DA-AEF5-4C2D-A2E4-D017F804E524}"/>
              </a:ext>
            </a:extLst>
          </p:cNvPr>
          <p:cNvCxnSpPr>
            <a:cxnSpLocks/>
          </p:cNvCxnSpPr>
          <p:nvPr userDrawn="1"/>
        </p:nvCxnSpPr>
        <p:spPr>
          <a:xfrm>
            <a:off x="0" y="6173788"/>
            <a:ext cx="12192000" cy="0"/>
          </a:xfrm>
          <a:prstGeom prst="line">
            <a:avLst/>
          </a:prstGeom>
          <a:ln w="12700">
            <a:solidFill>
              <a:srgbClr val="065B8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C784A35-3D03-4420-B6CE-445CA436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/>
          <a:stretch/>
        </p:blipFill>
        <p:spPr>
          <a:xfrm>
            <a:off x="3" y="770614"/>
            <a:ext cx="320732" cy="5400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08730D8-FEBD-4D96-B09B-84D6056FC477}"/>
              </a:ext>
            </a:extLst>
          </p:cNvPr>
          <p:cNvSpPr txBox="1"/>
          <p:nvPr userDrawn="1"/>
        </p:nvSpPr>
        <p:spPr>
          <a:xfrm>
            <a:off x="2571690" y="6398709"/>
            <a:ext cx="32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4472C4">
                    <a:lumMod val="75000"/>
                  </a:srgbClr>
                </a:solidFill>
              </a:rPr>
              <a:t>Wojewódzki Urząd Pracy w Gdańsku</a:t>
            </a:r>
          </a:p>
        </p:txBody>
      </p:sp>
    </p:spTree>
    <p:extLst>
      <p:ext uri="{BB962C8B-B14F-4D97-AF65-F5344CB8AC3E}">
        <p14:creationId xmlns:p14="http://schemas.microsoft.com/office/powerpoint/2010/main" val="4932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1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9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5734B7C6-BDDC-4337-AF9A-76EF4AD2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88A4581F-7055-43EE-AFFD-CD47FEB9D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416B04-3E15-49A8-898B-98AED269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59730B-A523-4F75-A047-279A8CEA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8F4AA-F2C8-4E53-9F0E-FF2A521B261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8">
            <a:extLst>
              <a:ext uri="{FF2B5EF4-FFF2-40B4-BE49-F238E27FC236}">
                <a16:creationId xmlns:a16="http://schemas.microsoft.com/office/drawing/2014/main" xmlns="" id="{AA915576-9E95-4526-9DDE-167338BCFEC2}"/>
              </a:ext>
            </a:extLst>
          </p:cNvPr>
          <p:cNvSpPr txBox="1">
            <a:spLocks/>
          </p:cNvSpPr>
          <p:nvPr/>
        </p:nvSpPr>
        <p:spPr bwMode="auto">
          <a:xfrm>
            <a:off x="7459011" y="5436480"/>
            <a:ext cx="3943452" cy="4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7D43AB8E-7E27-4D00-9B66-1FB5F3923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2654952"/>
            <a:ext cx="9838068" cy="1617525"/>
          </a:xfrm>
        </p:spPr>
        <p:txBody>
          <a:bodyPr/>
          <a:lstStyle/>
          <a:p>
            <a:r>
              <a:rPr lang="en-US" sz="4000" spc="-150">
                <a:solidFill>
                  <a:srgbClr val="FFFFFF"/>
                </a:solidFill>
              </a:rPr>
              <a:t>Aktualne informacje o </a:t>
            </a:r>
            <a:r>
              <a:rPr lang="pl-PL" sz="4000" spc="-150">
                <a:solidFill>
                  <a:srgbClr val="FFFFFF"/>
                </a:solidFill>
              </a:rPr>
              <a:t> rynku pracy </a:t>
            </a:r>
            <a:br>
              <a:rPr lang="pl-PL" sz="4000" spc="-150">
                <a:solidFill>
                  <a:srgbClr val="FFFFFF"/>
                </a:solidFill>
              </a:rPr>
            </a:br>
            <a:r>
              <a:rPr lang="en-US" sz="4000" spc="-150">
                <a:solidFill>
                  <a:srgbClr val="FFFFFF"/>
                </a:solidFill>
              </a:rPr>
              <a:t>w </a:t>
            </a:r>
            <a:r>
              <a:rPr lang="pl-PL" sz="4000" spc="-150">
                <a:solidFill>
                  <a:srgbClr val="FFFFFF"/>
                </a:solidFill>
              </a:rPr>
              <a:t>województwie pomorskim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71010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0713" y="256032"/>
            <a:ext cx="10215319" cy="75590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Wskaźnik zatrudnienia  ludności w wieku 20-64 lata (w %)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78879"/>
              </p:ext>
            </p:extLst>
          </p:nvPr>
        </p:nvGraphicFramePr>
        <p:xfrm>
          <a:off x="950713" y="764365"/>
          <a:ext cx="10001956" cy="49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92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605773" cy="720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Współczynnik aktywności zawodowej ludności w wieku 15 lat i więcej </a:t>
            </a:r>
            <a:b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województwie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pomorskim </a:t>
            </a:r>
            <a:r>
              <a:rPr lang="pl-PL" sz="28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od 2015 roku</a:t>
            </a:r>
            <a:endParaRPr lang="pl-PL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4648"/>
              </p:ext>
            </p:extLst>
          </p:nvPr>
        </p:nvGraphicFramePr>
        <p:xfrm>
          <a:off x="522514" y="1268760"/>
          <a:ext cx="10972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/>
          <p:cNvSpPr/>
          <p:nvPr/>
        </p:nvSpPr>
        <p:spPr>
          <a:xfrm>
            <a:off x="10145228" y="5877272"/>
            <a:ext cx="20393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Bank danych lokalnych GUS.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6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95055"/>
              </p:ext>
            </p:extLst>
          </p:nvPr>
        </p:nvGraphicFramePr>
        <p:xfrm>
          <a:off x="7982857" y="1202843"/>
          <a:ext cx="3703179" cy="488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2707" y="248406"/>
            <a:ext cx="7003184" cy="442044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Stopa bezrobocia w województwie </a:t>
            </a:r>
            <a:r>
              <a:rPr lang="pl-PL" sz="200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pomorskim </a:t>
            </a:r>
            <a:endParaRPr lang="pl-PL" sz="2000" dirty="0">
              <a:solidFill>
                <a:srgbClr val="1E4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817930" y="6145103"/>
            <a:ext cx="1191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Dane </a:t>
            </a:r>
            <a:r>
              <a:rPr lang="pl-PL" sz="1000" i="1">
                <a:solidFill>
                  <a:srgbClr val="1E4B7D"/>
                </a:solidFill>
              </a:rPr>
              <a:t>GUS </a:t>
            </a:r>
            <a:r>
              <a:rPr lang="pl-PL" sz="1000" i="1" smtClean="0">
                <a:solidFill>
                  <a:srgbClr val="1E4B7D"/>
                </a:solidFill>
              </a:rPr>
              <a:t>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858-5248-49D3-8D8B-0619AC04279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738109" y="123929"/>
            <a:ext cx="426714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l-PL" sz="2000" b="1" i="1" dirty="0">
                <a:solidFill>
                  <a:srgbClr val="1E4B7D"/>
                </a:solidFill>
                <a:latin typeface="+mj-lt"/>
              </a:rPr>
              <a:t>Zmiana stopy bezrobocia </a:t>
            </a:r>
            <a:br>
              <a:rPr lang="pl-PL" sz="2000" b="1" i="1" dirty="0">
                <a:solidFill>
                  <a:srgbClr val="1E4B7D"/>
                </a:solidFill>
                <a:latin typeface="+mj-lt"/>
              </a:rPr>
            </a:br>
            <a:r>
              <a:rPr lang="pl-PL" sz="2000" b="1" i="1" dirty="0">
                <a:solidFill>
                  <a:srgbClr val="1E4B7D"/>
                </a:solidFill>
                <a:latin typeface="+mj-lt"/>
              </a:rPr>
              <a:t>w województwie pomorskim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DE3CDA55-D6F8-4F63-BDEB-848AFF6902EB}"/>
              </a:ext>
            </a:extLst>
          </p:cNvPr>
          <p:cNvSpPr txBox="1"/>
          <p:nvPr/>
        </p:nvSpPr>
        <p:spPr>
          <a:xfrm>
            <a:off x="8149837" y="833036"/>
            <a:ext cx="4087701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1600" b="1" i="0" dirty="0">
                <a:solidFill>
                  <a:srgbClr val="FF0000"/>
                </a:solidFill>
                <a:latin typeface="+mj-lt"/>
              </a:rPr>
              <a:t>Zmiana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: 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31 sierpnia 2020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r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./ 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31 sierpnia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2019 r.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496062B-3241-4F46-9C07-50672C10D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382" y="2649088"/>
            <a:ext cx="1501106" cy="1019835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F35BEF77-87D9-4910-98BB-4C0EAA8E93A8}"/>
              </a:ext>
            </a:extLst>
          </p:cNvPr>
          <p:cNvSpPr txBox="1"/>
          <p:nvPr/>
        </p:nvSpPr>
        <p:spPr>
          <a:xfrm>
            <a:off x="599357" y="903669"/>
            <a:ext cx="238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>
                <a:solidFill>
                  <a:srgbClr val="002060"/>
                </a:solidFill>
              </a:rPr>
              <a:t>31 sierpnia </a:t>
            </a:r>
            <a:r>
              <a:rPr lang="pl-PL" sz="1600" b="1" dirty="0">
                <a:solidFill>
                  <a:srgbClr val="002060"/>
                </a:solidFill>
              </a:rPr>
              <a:t>2020 r.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D50A0A72-4D83-4195-B4F1-F3F5688F734F}"/>
              </a:ext>
            </a:extLst>
          </p:cNvPr>
          <p:cNvSpPr/>
          <p:nvPr/>
        </p:nvSpPr>
        <p:spPr>
          <a:xfrm>
            <a:off x="5298382" y="4734366"/>
            <a:ext cx="1787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woj. pomorskie</a:t>
            </a:r>
            <a:r>
              <a:rPr lang="pl-PL" sz="1400" b="1"/>
              <a:t>: </a:t>
            </a:r>
            <a:r>
              <a:rPr lang="pl-PL" sz="1400" b="1" smtClean="0"/>
              <a:t>5,6%</a:t>
            </a:r>
            <a:endParaRPr lang="pl-PL" sz="14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B38D4270-4829-4DA3-986E-2336343FD828}"/>
              </a:ext>
            </a:extLst>
          </p:cNvPr>
          <p:cNvSpPr txBox="1"/>
          <p:nvPr/>
        </p:nvSpPr>
        <p:spPr>
          <a:xfrm>
            <a:off x="370184" y="5286139"/>
            <a:ext cx="7428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300" b="1">
                <a:solidFill>
                  <a:srgbClr val="002060"/>
                </a:solidFill>
              </a:rPr>
              <a:t>W </a:t>
            </a:r>
            <a:r>
              <a:rPr lang="pl-PL" sz="1300" b="1" smtClean="0">
                <a:solidFill>
                  <a:srgbClr val="002060"/>
                </a:solidFill>
              </a:rPr>
              <a:t>sierpniu </a:t>
            </a:r>
            <a:r>
              <a:rPr lang="pl-PL" sz="1300" b="1" dirty="0">
                <a:solidFill>
                  <a:srgbClr val="002060"/>
                </a:solidFill>
              </a:rPr>
              <a:t>br. w porównaniu </a:t>
            </a:r>
            <a:r>
              <a:rPr lang="pl-PL" sz="1300" b="1">
                <a:solidFill>
                  <a:srgbClr val="002060"/>
                </a:solidFill>
              </a:rPr>
              <a:t>do </a:t>
            </a:r>
            <a:r>
              <a:rPr lang="pl-PL" sz="1300" b="1" smtClean="0">
                <a:solidFill>
                  <a:srgbClr val="002060"/>
                </a:solidFill>
              </a:rPr>
              <a:t>sierpnia ub</a:t>
            </a:r>
            <a:r>
              <a:rPr lang="pl-PL" sz="1300" b="1" dirty="0">
                <a:solidFill>
                  <a:srgbClr val="002060"/>
                </a:solidFill>
              </a:rPr>
              <a:t>. r.</a:t>
            </a:r>
            <a:r>
              <a:rPr lang="pl-PL" sz="1300" dirty="0">
                <a:solidFill>
                  <a:srgbClr val="002060"/>
                </a:solidFill>
              </a:rPr>
              <a:t> </a:t>
            </a:r>
            <a:r>
              <a:rPr lang="pl-PL" sz="1300" b="1" dirty="0">
                <a:solidFill>
                  <a:srgbClr val="002060"/>
                </a:solidFill>
              </a:rPr>
              <a:t>największy </a:t>
            </a:r>
            <a:r>
              <a:rPr lang="pl-PL" sz="1300" b="1" dirty="0">
                <a:solidFill>
                  <a:srgbClr val="FF0000"/>
                </a:solidFill>
              </a:rPr>
              <a:t>wzrost</a:t>
            </a:r>
            <a:r>
              <a:rPr lang="pl-PL" sz="1300" dirty="0">
                <a:solidFill>
                  <a:srgbClr val="002060"/>
                </a:solidFill>
              </a:rPr>
              <a:t> </a:t>
            </a:r>
            <a:r>
              <a:rPr lang="pl-PL" sz="1300" b="1">
                <a:solidFill>
                  <a:srgbClr val="002060"/>
                </a:solidFill>
              </a:rPr>
              <a:t>stopy </a:t>
            </a:r>
            <a:r>
              <a:rPr lang="pl-PL" sz="1300" b="1" smtClean="0">
                <a:solidFill>
                  <a:srgbClr val="002060"/>
                </a:solidFill>
              </a:rPr>
              <a:t>bezrobocia </a:t>
            </a:r>
            <a:r>
              <a:rPr lang="pl-PL" sz="1300" b="1">
                <a:solidFill>
                  <a:srgbClr val="002060"/>
                </a:solidFill>
              </a:rPr>
              <a:t>zaobserwowano  </a:t>
            </a:r>
            <a:r>
              <a:rPr lang="pl-PL" sz="1300" b="1" smtClean="0">
                <a:solidFill>
                  <a:srgbClr val="002060"/>
                </a:solidFill>
              </a:rPr>
              <a:t>                   </a:t>
            </a:r>
            <a:r>
              <a:rPr lang="pl-PL" sz="1300" smtClean="0">
                <a:solidFill>
                  <a:srgbClr val="002060"/>
                </a:solidFill>
              </a:rPr>
              <a:t>w </a:t>
            </a:r>
            <a:r>
              <a:rPr lang="pl-PL" sz="1300" dirty="0">
                <a:solidFill>
                  <a:srgbClr val="002060"/>
                </a:solidFill>
              </a:rPr>
              <a:t>powiatach</a:t>
            </a:r>
            <a:r>
              <a:rPr lang="pl-PL" sz="1300">
                <a:solidFill>
                  <a:srgbClr val="002060"/>
                </a:solidFill>
              </a:rPr>
              <a:t>: </a:t>
            </a:r>
            <a:r>
              <a:rPr lang="pl-PL" sz="1300" b="1" smtClean="0">
                <a:solidFill>
                  <a:srgbClr val="FF0000"/>
                </a:solidFill>
              </a:rPr>
              <a:t>nowodworskim o 2,5 </a:t>
            </a:r>
            <a:r>
              <a:rPr lang="pl-PL" sz="1300" b="1" dirty="0">
                <a:solidFill>
                  <a:srgbClr val="FF0000"/>
                </a:solidFill>
              </a:rPr>
              <a:t>pkt. </a:t>
            </a:r>
            <a:r>
              <a:rPr lang="pl-PL" sz="1300" b="1">
                <a:solidFill>
                  <a:srgbClr val="FF0000"/>
                </a:solidFill>
              </a:rPr>
              <a:t>proc</a:t>
            </a:r>
            <a:r>
              <a:rPr lang="pl-PL" sz="1300" b="1" smtClean="0">
                <a:solidFill>
                  <a:srgbClr val="FF0000"/>
                </a:solidFill>
              </a:rPr>
              <a:t>.,</a:t>
            </a:r>
            <a:r>
              <a:rPr lang="pl-PL" sz="1300" smtClean="0">
                <a:solidFill>
                  <a:srgbClr val="FF0000"/>
                </a:solidFill>
              </a:rPr>
              <a:t> </a:t>
            </a:r>
            <a:r>
              <a:rPr lang="pl-PL" sz="1300" b="1" smtClean="0">
                <a:solidFill>
                  <a:srgbClr val="FF0000"/>
                </a:solidFill>
              </a:rPr>
              <a:t>starogardzkim</a:t>
            </a:r>
            <a:r>
              <a:rPr lang="pl-PL" sz="1300" smtClean="0">
                <a:solidFill>
                  <a:srgbClr val="FF0000"/>
                </a:solidFill>
              </a:rPr>
              <a:t> </a:t>
            </a:r>
            <a:r>
              <a:rPr lang="pl-PL" sz="1300" b="1" smtClean="0">
                <a:solidFill>
                  <a:srgbClr val="FF0000"/>
                </a:solidFill>
              </a:rPr>
              <a:t>o 2,3 </a:t>
            </a:r>
            <a:r>
              <a:rPr lang="pl-PL" sz="1300" b="1" dirty="0">
                <a:solidFill>
                  <a:srgbClr val="FF0000"/>
                </a:solidFill>
              </a:rPr>
              <a:t>pkt. </a:t>
            </a:r>
            <a:r>
              <a:rPr lang="pl-PL" sz="1300" b="1">
                <a:solidFill>
                  <a:srgbClr val="FF0000"/>
                </a:solidFill>
              </a:rPr>
              <a:t>proc</a:t>
            </a:r>
            <a:r>
              <a:rPr lang="pl-PL" sz="1300" b="1" smtClean="0">
                <a:solidFill>
                  <a:srgbClr val="FF0000"/>
                </a:solidFill>
              </a:rPr>
              <a:t>. </a:t>
            </a:r>
            <a:r>
              <a:rPr lang="pl-PL" sz="1300" smtClean="0">
                <a:solidFill>
                  <a:srgbClr val="FF0000"/>
                </a:solidFill>
              </a:rPr>
              <a:t>oraz</a:t>
            </a:r>
            <a:r>
              <a:rPr lang="pl-PL" sz="1300" b="1" smtClean="0">
                <a:solidFill>
                  <a:srgbClr val="FF0000"/>
                </a:solidFill>
              </a:rPr>
              <a:t> słupskim o 2,2 pkt. proc.  </a:t>
            </a:r>
            <a:endParaRPr lang="pl-PL" sz="1300" dirty="0">
              <a:solidFill>
                <a:srgbClr val="FF0000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752F3E99-4E8E-4834-8C31-047E07C718C9}"/>
              </a:ext>
            </a:extLst>
          </p:cNvPr>
          <p:cNvSpPr/>
          <p:nvPr/>
        </p:nvSpPr>
        <p:spPr>
          <a:xfrm>
            <a:off x="9492764" y="1126912"/>
            <a:ext cx="1064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+mj-lt"/>
              </a:rPr>
              <a:t>[pkt. proc.]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28245" b="9449"/>
          <a:stretch/>
        </p:blipFill>
        <p:spPr>
          <a:xfrm>
            <a:off x="370184" y="1319977"/>
            <a:ext cx="4624378" cy="36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A5B3F9-B271-4E00-829B-F7332BF5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73" y="306359"/>
            <a:ext cx="11154843" cy="628361"/>
          </a:xfrm>
        </p:spPr>
        <p:txBody>
          <a:bodyPr/>
          <a:lstStyle/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Zarejestrowani bezrobotni w województwie pomorskim w latach 2017-2020 </a:t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(stan na koniec miesiąca)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7805"/>
              </p:ext>
            </p:extLst>
          </p:nvPr>
        </p:nvGraphicFramePr>
        <p:xfrm>
          <a:off x="771564" y="1126115"/>
          <a:ext cx="10921327" cy="367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E042C77C-D276-4683-8A4B-94EC28BEE98E}"/>
              </a:ext>
            </a:extLst>
          </p:cNvPr>
          <p:cNvCxnSpPr>
            <a:cxnSpLocks/>
          </p:cNvCxnSpPr>
          <p:nvPr/>
        </p:nvCxnSpPr>
        <p:spPr>
          <a:xfrm flipH="1">
            <a:off x="1430775" y="2985840"/>
            <a:ext cx="1007028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62FC91E-AE28-4B52-A154-C2F0E7DACE64}"/>
              </a:ext>
            </a:extLst>
          </p:cNvPr>
          <p:cNvSpPr txBox="1"/>
          <p:nvPr/>
        </p:nvSpPr>
        <p:spPr>
          <a:xfrm>
            <a:off x="522026" y="5085553"/>
            <a:ext cx="1117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002060"/>
                </a:solidFill>
              </a:rPr>
              <a:t>W </a:t>
            </a:r>
            <a:r>
              <a:rPr lang="pl-PL" b="1" smtClean="0">
                <a:solidFill>
                  <a:srgbClr val="002060"/>
                </a:solidFill>
              </a:rPr>
              <a:t>sierpniu </a:t>
            </a:r>
            <a:r>
              <a:rPr lang="pl-PL" b="1" dirty="0">
                <a:solidFill>
                  <a:srgbClr val="002060"/>
                </a:solidFill>
              </a:rPr>
              <a:t>br. liczba zarejestrowanych bezrobotnych </a:t>
            </a:r>
            <a:r>
              <a:rPr lang="pl-PL" dirty="0">
                <a:solidFill>
                  <a:srgbClr val="002060"/>
                </a:solidFill>
              </a:rPr>
              <a:t>była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większa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od tej </a:t>
            </a:r>
            <a:r>
              <a:rPr lang="pl-PL">
                <a:solidFill>
                  <a:srgbClr val="002060"/>
                </a:solidFill>
              </a:rPr>
              <a:t>z </a:t>
            </a:r>
            <a:r>
              <a:rPr lang="pl-PL" smtClean="0">
                <a:solidFill>
                  <a:srgbClr val="002060"/>
                </a:solidFill>
              </a:rPr>
              <a:t>sierpnia </a:t>
            </a:r>
            <a:r>
              <a:rPr lang="pl-PL" dirty="0">
                <a:solidFill>
                  <a:srgbClr val="002060"/>
                </a:solidFill>
              </a:rPr>
              <a:t>2019 r. oraz </a:t>
            </a:r>
            <a:r>
              <a:rPr lang="pl-PL">
                <a:solidFill>
                  <a:srgbClr val="002060"/>
                </a:solidFill>
              </a:rPr>
              <a:t>z </a:t>
            </a:r>
            <a:r>
              <a:rPr lang="pl-PL" smtClean="0">
                <a:solidFill>
                  <a:srgbClr val="002060"/>
                </a:solidFill>
              </a:rPr>
              <a:t>sierpnia </a:t>
            </a:r>
            <a:r>
              <a:rPr lang="pl-PL" dirty="0">
                <a:solidFill>
                  <a:srgbClr val="002060"/>
                </a:solidFill>
              </a:rPr>
              <a:t>2018 r.  odpowiednio </a:t>
            </a:r>
            <a:r>
              <a:rPr lang="pl-PL">
                <a:solidFill>
                  <a:srgbClr val="002060"/>
                </a:solidFill>
              </a:rPr>
              <a:t>o </a:t>
            </a:r>
            <a:r>
              <a:rPr lang="pl-PL" b="1" smtClean="0">
                <a:solidFill>
                  <a:srgbClr val="FF0000"/>
                </a:solidFill>
              </a:rPr>
              <a:t>11,6 </a:t>
            </a:r>
            <a:r>
              <a:rPr lang="pl-PL" b="1" dirty="0">
                <a:solidFill>
                  <a:srgbClr val="FF0000"/>
                </a:solidFill>
              </a:rPr>
              <a:t>tys., </a:t>
            </a:r>
            <a:r>
              <a:rPr lang="pl-PL" b="1" dirty="0">
                <a:solidFill>
                  <a:srgbClr val="002060"/>
                </a:solidFill>
              </a:rPr>
              <a:t>tj. </a:t>
            </a:r>
            <a:r>
              <a:rPr lang="pl-PL" b="1">
                <a:solidFill>
                  <a:srgbClr val="FF0000"/>
                </a:solidFill>
              </a:rPr>
              <a:t>o </a:t>
            </a:r>
            <a:r>
              <a:rPr lang="pl-PL" b="1" smtClean="0">
                <a:solidFill>
                  <a:srgbClr val="FF0000"/>
                </a:solidFill>
              </a:rPr>
              <a:t>28,2 </a:t>
            </a:r>
            <a:r>
              <a:rPr lang="pl-PL" b="1" dirty="0">
                <a:solidFill>
                  <a:srgbClr val="FF0000"/>
                </a:solidFill>
              </a:rPr>
              <a:t>%  </a:t>
            </a:r>
            <a:r>
              <a:rPr lang="pl-PL" b="1" dirty="0">
                <a:solidFill>
                  <a:srgbClr val="002060"/>
                </a:solidFill>
              </a:rPr>
              <a:t>i </a:t>
            </a:r>
            <a:r>
              <a:rPr lang="pl-PL" b="1">
                <a:solidFill>
                  <a:srgbClr val="002060"/>
                </a:solidFill>
              </a:rPr>
              <a:t>o</a:t>
            </a:r>
            <a:r>
              <a:rPr lang="pl-PL" b="1">
                <a:solidFill>
                  <a:srgbClr val="C00000"/>
                </a:solidFill>
              </a:rPr>
              <a:t> </a:t>
            </a:r>
            <a:r>
              <a:rPr lang="pl-PL" b="1" smtClean="0">
                <a:solidFill>
                  <a:srgbClr val="FF0000"/>
                </a:solidFill>
              </a:rPr>
              <a:t>8,5 </a:t>
            </a:r>
            <a:r>
              <a:rPr lang="pl-PL" b="1" dirty="0">
                <a:solidFill>
                  <a:srgbClr val="FF0000"/>
                </a:solidFill>
              </a:rPr>
              <a:t>tys.</a:t>
            </a:r>
            <a:r>
              <a:rPr lang="pl-PL" b="1" dirty="0">
                <a:solidFill>
                  <a:srgbClr val="002060"/>
                </a:solidFill>
              </a:rPr>
              <a:t>, tj. </a:t>
            </a:r>
            <a:r>
              <a:rPr lang="pl-PL" b="1">
                <a:solidFill>
                  <a:srgbClr val="FF0000"/>
                </a:solidFill>
              </a:rPr>
              <a:t>o </a:t>
            </a:r>
            <a:r>
              <a:rPr lang="pl-PL" b="1" smtClean="0">
                <a:solidFill>
                  <a:srgbClr val="FF0000"/>
                </a:solidFill>
              </a:rPr>
              <a:t>19,3%.</a:t>
            </a:r>
            <a:r>
              <a:rPr lang="pl-PL" smtClean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5092B07-567A-49A6-84D7-CF167794A798}"/>
              </a:ext>
            </a:extLst>
          </p:cNvPr>
          <p:cNvSpPr/>
          <p:nvPr/>
        </p:nvSpPr>
        <p:spPr>
          <a:xfrm>
            <a:off x="8956536" y="5885773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</p:spTree>
    <p:extLst>
      <p:ext uri="{BB962C8B-B14F-4D97-AF65-F5344CB8AC3E}">
        <p14:creationId xmlns:p14="http://schemas.microsoft.com/office/powerpoint/2010/main" val="125595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2">
            <a:extLst>
              <a:ext uri="{FF2B5EF4-FFF2-40B4-BE49-F238E27FC236}">
                <a16:creationId xmlns:a16="http://schemas.microsoft.com/office/drawing/2014/main" xmlns="" id="{13670D17-AEFD-4300-993D-46BD454F064D}"/>
              </a:ext>
            </a:extLst>
          </p:cNvPr>
          <p:cNvSpPr txBox="1">
            <a:spLocks/>
          </p:cNvSpPr>
          <p:nvPr/>
        </p:nvSpPr>
        <p:spPr>
          <a:xfrm>
            <a:off x="7966401" y="184436"/>
            <a:ext cx="3626446" cy="67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263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pl-PL" sz="2000" i="1" dirty="0">
                <a:solidFill>
                  <a:srgbClr val="1E4B7D"/>
                </a:solidFill>
                <a:ea typeface="+mn-ea"/>
                <a:cs typeface="+mn-cs"/>
              </a:rPr>
              <a:t>Zmiana liczby bezrobotnych </a:t>
            </a:r>
          </a:p>
          <a:p>
            <a:pPr algn="l" eaLnBrk="0" hangingPunct="0"/>
            <a:r>
              <a:rPr lang="pl-PL" sz="2000" i="1" dirty="0">
                <a:solidFill>
                  <a:srgbClr val="1E4B7D"/>
                </a:solidFill>
                <a:ea typeface="+mn-ea"/>
                <a:cs typeface="+mn-cs"/>
              </a:rPr>
              <a:t>w województwie pomorskim</a:t>
            </a:r>
          </a:p>
        </p:txBody>
      </p:sp>
      <p:graphicFrame>
        <p:nvGraphicFramePr>
          <p:cNvPr id="12" name="Symbol zastępczy zawartości 4">
            <a:extLst>
              <a:ext uri="{FF2B5EF4-FFF2-40B4-BE49-F238E27FC236}">
                <a16:creationId xmlns:a16="http://schemas.microsoft.com/office/drawing/2014/main" xmlns="" id="{A8EF46F8-4455-4817-B605-A86EC2C39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090635"/>
              </p:ext>
            </p:extLst>
          </p:nvPr>
        </p:nvGraphicFramePr>
        <p:xfrm>
          <a:off x="7832993" y="1311523"/>
          <a:ext cx="3893262" cy="471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3264C7AD-AE92-418E-B012-4E5ED3DCCBEA}"/>
              </a:ext>
            </a:extLst>
          </p:cNvPr>
          <p:cNvSpPr txBox="1">
            <a:spLocks/>
          </p:cNvSpPr>
          <p:nvPr/>
        </p:nvSpPr>
        <p:spPr bwMode="auto">
          <a:xfrm>
            <a:off x="508313" y="121833"/>
            <a:ext cx="6378973" cy="7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l-PL" sz="2000" dirty="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Zarejestrowani bezrobotni w województwie pomorskim [tys</a:t>
            </a:r>
            <a:r>
              <a:rPr lang="pl-PL" sz="200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.] </a:t>
            </a:r>
            <a:endParaRPr lang="pl-PL" sz="2000" dirty="0">
              <a:solidFill>
                <a:srgbClr val="1E4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2032FDBD-EE02-410A-B54D-5C36024EEB64}"/>
              </a:ext>
            </a:extLst>
          </p:cNvPr>
          <p:cNvSpPr txBox="1"/>
          <p:nvPr/>
        </p:nvSpPr>
        <p:spPr>
          <a:xfrm>
            <a:off x="7720425" y="908048"/>
            <a:ext cx="4495348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1600" b="1" i="0" dirty="0">
                <a:solidFill>
                  <a:srgbClr val="FF0000"/>
                </a:solidFill>
                <a:latin typeface="+mj-lt"/>
              </a:rPr>
              <a:t>Zmiana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: 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31 sierpnia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2020 r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./ 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31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sierpnia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2019 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r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pl-PL" sz="1600" b="1" smtClean="0">
                <a:solidFill>
                  <a:srgbClr val="FF0000"/>
                </a:solidFill>
              </a:rPr>
              <a:t>[%]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B5BDED2-C52A-4294-96D6-681C2EC191C5}"/>
              </a:ext>
            </a:extLst>
          </p:cNvPr>
          <p:cNvSpPr txBox="1"/>
          <p:nvPr/>
        </p:nvSpPr>
        <p:spPr>
          <a:xfrm>
            <a:off x="602919" y="858002"/>
            <a:ext cx="238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>
                <a:solidFill>
                  <a:srgbClr val="002060"/>
                </a:solidFill>
              </a:rPr>
              <a:t>31 sierpnia 2020 </a:t>
            </a:r>
            <a:r>
              <a:rPr lang="pl-PL" sz="1600" b="1" dirty="0">
                <a:solidFill>
                  <a:srgbClr val="002060"/>
                </a:solidFill>
              </a:rPr>
              <a:t>r.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763F674D-48C7-4F76-AD39-D7133550901B}"/>
              </a:ext>
            </a:extLst>
          </p:cNvPr>
          <p:cNvSpPr/>
          <p:nvPr/>
        </p:nvSpPr>
        <p:spPr>
          <a:xfrm>
            <a:off x="5464365" y="4548422"/>
            <a:ext cx="2053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woj. pomorskie</a:t>
            </a:r>
            <a:r>
              <a:rPr lang="pl-PL" sz="1400" b="1"/>
              <a:t>: </a:t>
            </a:r>
            <a:r>
              <a:rPr lang="pl-PL" sz="1400" b="1" smtClean="0"/>
              <a:t>52,7 </a:t>
            </a:r>
            <a:r>
              <a:rPr lang="pl-PL" sz="1400" b="1" dirty="0"/>
              <a:t>tys.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CFD71152-29D8-4829-97F6-DEAE95286435}"/>
              </a:ext>
            </a:extLst>
          </p:cNvPr>
          <p:cNvSpPr txBox="1"/>
          <p:nvPr/>
        </p:nvSpPr>
        <p:spPr>
          <a:xfrm>
            <a:off x="508313" y="4993956"/>
            <a:ext cx="707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300" b="1">
                <a:solidFill>
                  <a:srgbClr val="002060"/>
                </a:solidFill>
              </a:rPr>
              <a:t>W </a:t>
            </a:r>
            <a:r>
              <a:rPr lang="pl-PL" sz="1300" b="1" smtClean="0">
                <a:solidFill>
                  <a:srgbClr val="002060"/>
                </a:solidFill>
              </a:rPr>
              <a:t>sierpniu </a:t>
            </a:r>
            <a:r>
              <a:rPr lang="pl-PL" sz="1300" b="1" dirty="0">
                <a:solidFill>
                  <a:srgbClr val="002060"/>
                </a:solidFill>
              </a:rPr>
              <a:t>br. w porównaniu </a:t>
            </a:r>
            <a:r>
              <a:rPr lang="pl-PL" sz="1300" b="1">
                <a:solidFill>
                  <a:srgbClr val="002060"/>
                </a:solidFill>
              </a:rPr>
              <a:t>do </a:t>
            </a:r>
            <a:r>
              <a:rPr lang="pl-PL" sz="1300" b="1" smtClean="0">
                <a:solidFill>
                  <a:srgbClr val="002060"/>
                </a:solidFill>
              </a:rPr>
              <a:t>sierpnia </a:t>
            </a:r>
            <a:r>
              <a:rPr lang="pl-PL" sz="1300" b="1" dirty="0">
                <a:solidFill>
                  <a:srgbClr val="002060"/>
                </a:solidFill>
              </a:rPr>
              <a:t>ub. r.</a:t>
            </a:r>
            <a:r>
              <a:rPr lang="pl-PL" sz="1300" dirty="0">
                <a:solidFill>
                  <a:srgbClr val="002060"/>
                </a:solidFill>
              </a:rPr>
              <a:t> </a:t>
            </a:r>
            <a:r>
              <a:rPr lang="pl-PL" sz="1300" b="1" dirty="0">
                <a:solidFill>
                  <a:srgbClr val="002060"/>
                </a:solidFill>
              </a:rPr>
              <a:t>największy</a:t>
            </a:r>
            <a:r>
              <a:rPr lang="pl-PL" sz="1300" dirty="0">
                <a:solidFill>
                  <a:srgbClr val="002060"/>
                </a:solidFill>
              </a:rPr>
              <a:t> bezwzględny </a:t>
            </a:r>
            <a:r>
              <a:rPr lang="pl-PL" sz="1300" b="1" dirty="0">
                <a:solidFill>
                  <a:srgbClr val="FF0000"/>
                </a:solidFill>
              </a:rPr>
              <a:t>wzrost</a:t>
            </a:r>
            <a:r>
              <a:rPr lang="pl-PL" sz="1300" dirty="0">
                <a:solidFill>
                  <a:srgbClr val="002060"/>
                </a:solidFill>
              </a:rPr>
              <a:t> </a:t>
            </a:r>
            <a:r>
              <a:rPr lang="pl-PL" sz="1300" b="1" dirty="0">
                <a:solidFill>
                  <a:srgbClr val="002060"/>
                </a:solidFill>
              </a:rPr>
              <a:t>liczby zarejestrowanych bezrobotnych </a:t>
            </a:r>
            <a:r>
              <a:rPr lang="pl-PL" sz="1300" dirty="0">
                <a:solidFill>
                  <a:srgbClr val="002060"/>
                </a:solidFill>
              </a:rPr>
              <a:t>wystąpił </a:t>
            </a:r>
            <a:r>
              <a:rPr lang="pl-PL" sz="1300">
                <a:solidFill>
                  <a:srgbClr val="002060"/>
                </a:solidFill>
              </a:rPr>
              <a:t>w </a:t>
            </a:r>
            <a:r>
              <a:rPr lang="pl-PL" sz="1300" b="1" smtClean="0">
                <a:solidFill>
                  <a:srgbClr val="FF0000"/>
                </a:solidFill>
              </a:rPr>
              <a:t>powiecie kartuskim o 68%.</a:t>
            </a:r>
            <a:endParaRPr lang="pl-PL" sz="1300" b="1" dirty="0">
              <a:solidFill>
                <a:srgbClr val="FF0000"/>
              </a:solidFill>
            </a:endParaRPr>
          </a:p>
          <a:p>
            <a:endParaRPr lang="pl-PL" sz="1300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18C4F608-1AED-4A34-9FB1-AAD8F90F1636}"/>
              </a:ext>
            </a:extLst>
          </p:cNvPr>
          <p:cNvSpPr/>
          <p:nvPr/>
        </p:nvSpPr>
        <p:spPr>
          <a:xfrm>
            <a:off x="466323" y="5901154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3614" b="8032"/>
          <a:stretch/>
        </p:blipFill>
        <p:spPr>
          <a:xfrm>
            <a:off x="449951" y="1529008"/>
            <a:ext cx="5082163" cy="28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3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572A5C-9D48-4C58-8D63-912290FD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1" y="118476"/>
            <a:ext cx="11711940" cy="738774"/>
          </a:xfrm>
        </p:spPr>
        <p:txBody>
          <a:bodyPr/>
          <a:lstStyle/>
          <a:p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Zarejestrowani i wyrejestrowani bezrobotni w województwie pomorskim w latach 2017 - 2020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FC5285D6-F8F3-419E-BD5E-BD75862B5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463164"/>
              </p:ext>
            </p:extLst>
          </p:nvPr>
        </p:nvGraphicFramePr>
        <p:xfrm>
          <a:off x="590550" y="857250"/>
          <a:ext cx="11410950" cy="450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ABFDE85-0EEA-41F7-B174-98898EA9CB12}"/>
              </a:ext>
            </a:extLst>
          </p:cNvPr>
          <p:cNvSpPr txBox="1"/>
          <p:nvPr/>
        </p:nvSpPr>
        <p:spPr>
          <a:xfrm>
            <a:off x="1057278" y="5282211"/>
            <a:ext cx="1054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666BE1D-0627-426F-A3C8-B5EB5DC3DE67}"/>
              </a:ext>
            </a:extLst>
          </p:cNvPr>
          <p:cNvSpPr/>
          <p:nvPr/>
        </p:nvSpPr>
        <p:spPr>
          <a:xfrm>
            <a:off x="9340193" y="5944987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</p:spTree>
    <p:extLst>
      <p:ext uri="{BB962C8B-B14F-4D97-AF65-F5344CB8AC3E}">
        <p14:creationId xmlns:p14="http://schemas.microsoft.com/office/powerpoint/2010/main" val="358405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D1F733-E07B-40AE-9343-B0B3FB0B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89" y="53584"/>
            <a:ext cx="10956454" cy="1044574"/>
          </a:xfrm>
        </p:spPr>
        <p:txBody>
          <a:bodyPr/>
          <a:lstStyle/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Udział zarejestrowanych bezrobotnych po raz pierwszy w zarejestrowanych ogółem </a:t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województwie pomorskim w latach 2017 - 2020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812FD627-631D-4F08-B2BB-33A3A8D06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995741"/>
              </p:ext>
            </p:extLst>
          </p:nvPr>
        </p:nvGraphicFramePr>
        <p:xfrm>
          <a:off x="773430" y="1042034"/>
          <a:ext cx="10885170" cy="388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4960EF7D-86E2-4761-AF55-871E5934745E}"/>
              </a:ext>
            </a:extLst>
          </p:cNvPr>
          <p:cNvCxnSpPr>
            <a:cxnSpLocks/>
          </p:cNvCxnSpPr>
          <p:nvPr/>
        </p:nvCxnSpPr>
        <p:spPr>
          <a:xfrm flipH="1" flipV="1">
            <a:off x="1310185" y="1937982"/>
            <a:ext cx="10032528" cy="1168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2087363-0482-46CE-A358-5542A7ECBC35}"/>
              </a:ext>
            </a:extLst>
          </p:cNvPr>
          <p:cNvSpPr txBox="1"/>
          <p:nvPr/>
        </p:nvSpPr>
        <p:spPr>
          <a:xfrm>
            <a:off x="1017225" y="5000841"/>
            <a:ext cx="1088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Udział osób zarejestrowanych w urzędzie pracy  po raz pierwszy </a:t>
            </a:r>
            <a:r>
              <a:rPr lang="pl-PL" sz="1600" b="1">
                <a:solidFill>
                  <a:srgbClr val="002060"/>
                </a:solidFill>
              </a:rPr>
              <a:t>w </a:t>
            </a:r>
            <a:r>
              <a:rPr lang="pl-PL" sz="1600" b="1" smtClean="0">
                <a:solidFill>
                  <a:srgbClr val="002060"/>
                </a:solidFill>
              </a:rPr>
              <a:t>sierpniu </a:t>
            </a:r>
            <a:r>
              <a:rPr lang="pl-PL" sz="1600" b="1" dirty="0">
                <a:solidFill>
                  <a:srgbClr val="002060"/>
                </a:solidFill>
              </a:rPr>
              <a:t>br.</a:t>
            </a:r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600">
                <a:solidFill>
                  <a:srgbClr val="002060"/>
                </a:solidFill>
              </a:rPr>
              <a:t>wyniósł </a:t>
            </a:r>
            <a:r>
              <a:rPr lang="pl-PL" sz="1600" b="1" smtClean="0">
                <a:solidFill>
                  <a:srgbClr val="FF0000"/>
                </a:solidFill>
              </a:rPr>
              <a:t>25% </a:t>
            </a:r>
            <a:r>
              <a:rPr lang="pl-PL" sz="1600" b="1" dirty="0">
                <a:solidFill>
                  <a:srgbClr val="FF0000"/>
                </a:solidFill>
              </a:rPr>
              <a:t>i </a:t>
            </a:r>
            <a:r>
              <a:rPr lang="pl-PL" sz="1600" b="1">
                <a:solidFill>
                  <a:srgbClr val="FF0000"/>
                </a:solidFill>
              </a:rPr>
              <a:t>był </a:t>
            </a:r>
            <a:r>
              <a:rPr lang="pl-PL" sz="1600" b="1" smtClean="0">
                <a:solidFill>
                  <a:srgbClr val="FF0000"/>
                </a:solidFill>
              </a:rPr>
              <a:t>zdecydowanie </a:t>
            </a:r>
            <a:r>
              <a:rPr lang="pl-PL" sz="1600" b="1" dirty="0">
                <a:solidFill>
                  <a:srgbClr val="FF0000"/>
                </a:solidFill>
              </a:rPr>
              <a:t>wyższy</a:t>
            </a:r>
            <a:r>
              <a:rPr lang="pl-PL" sz="1600" b="1" dirty="0">
                <a:solidFill>
                  <a:srgbClr val="C00000"/>
                </a:solidFill>
              </a:rPr>
              <a:t/>
            </a:r>
            <a:br>
              <a:rPr lang="pl-PL" sz="1600" b="1" dirty="0">
                <a:solidFill>
                  <a:srgbClr val="C00000"/>
                </a:solidFill>
              </a:rPr>
            </a:br>
            <a:r>
              <a:rPr lang="pl-PL" sz="1600" b="1" dirty="0">
                <a:solidFill>
                  <a:srgbClr val="002060"/>
                </a:solidFill>
              </a:rPr>
              <a:t>niż w analogicznych miesiącach lat wcześniejszych</a:t>
            </a:r>
            <a:r>
              <a:rPr lang="pl-PL" sz="1600" dirty="0">
                <a:solidFill>
                  <a:srgbClr val="002060"/>
                </a:solidFill>
              </a:rPr>
              <a:t>, jednakże nie jest tak wysoki jak w miesiącach jesiennych,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gdy rejestrują się jako bezrobotni absolwenci szkół i uczelni.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587BB532-393D-4776-A84A-6A312484AD5F}"/>
              </a:ext>
            </a:extLst>
          </p:cNvPr>
          <p:cNvSpPr/>
          <p:nvPr/>
        </p:nvSpPr>
        <p:spPr>
          <a:xfrm>
            <a:off x="1017225" y="5914780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</p:spTree>
    <p:extLst>
      <p:ext uri="{BB962C8B-B14F-4D97-AF65-F5344CB8AC3E}">
        <p14:creationId xmlns:p14="http://schemas.microsoft.com/office/powerpoint/2010/main" val="269879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F070D956-AA67-4602-B427-A2E7BDFBF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59420"/>
              </p:ext>
            </p:extLst>
          </p:nvPr>
        </p:nvGraphicFramePr>
        <p:xfrm>
          <a:off x="835898" y="1231253"/>
          <a:ext cx="10504965" cy="387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xmlns="" id="{C3A3C4B5-8B60-4E60-9E5B-3178DD07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28" y="193675"/>
            <a:ext cx="10334307" cy="1044575"/>
          </a:xfrm>
        </p:spPr>
        <p:txBody>
          <a:bodyPr/>
          <a:lstStyle/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Udział osób wyrejestrowanych z bezrobocia, które podjęły pracę </a:t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wyrejestrowanych ogółem w województwie pomorskim w latach 2017 - 2020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99AF700-C9EC-4D3E-9EF9-BB361E6F831A}"/>
              </a:ext>
            </a:extLst>
          </p:cNvPr>
          <p:cNvSpPr txBox="1"/>
          <p:nvPr/>
        </p:nvSpPr>
        <p:spPr>
          <a:xfrm>
            <a:off x="936465" y="5274287"/>
            <a:ext cx="11034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>
                <a:solidFill>
                  <a:srgbClr val="002060"/>
                </a:solidFill>
              </a:rPr>
              <a:t>Udział wyrejestrowanych z </a:t>
            </a:r>
            <a:r>
              <a:rPr lang="pl-PL" sz="1600" b="1">
                <a:solidFill>
                  <a:srgbClr val="002060"/>
                </a:solidFill>
              </a:rPr>
              <a:t>urzędów </a:t>
            </a:r>
            <a:r>
              <a:rPr lang="pl-PL" sz="1600" b="1" smtClean="0">
                <a:solidFill>
                  <a:srgbClr val="002060"/>
                </a:solidFill>
              </a:rPr>
              <a:t>pracy </a:t>
            </a:r>
            <a:r>
              <a:rPr lang="pl-PL" sz="1600" b="1" dirty="0">
                <a:solidFill>
                  <a:srgbClr val="002060"/>
                </a:solidFill>
              </a:rPr>
              <a:t>bezrobotnych z tytułu podjęcia </a:t>
            </a:r>
            <a:r>
              <a:rPr lang="pl-PL" sz="1600" b="1">
                <a:solidFill>
                  <a:srgbClr val="002060"/>
                </a:solidFill>
              </a:rPr>
              <a:t>pracy </a:t>
            </a:r>
            <a:r>
              <a:rPr lang="pl-PL" sz="1600" b="1" smtClean="0">
                <a:solidFill>
                  <a:srgbClr val="002060"/>
                </a:solidFill>
              </a:rPr>
              <a:t>w sierpniu br</a:t>
            </a:r>
            <a:r>
              <a:rPr lang="pl-PL" sz="1600" b="1" dirty="0">
                <a:solidFill>
                  <a:srgbClr val="002060"/>
                </a:solidFill>
              </a:rPr>
              <a:t>.</a:t>
            </a:r>
            <a:r>
              <a:rPr lang="pl-PL" sz="1600" dirty="0">
                <a:solidFill>
                  <a:srgbClr val="002060"/>
                </a:solidFill>
              </a:rPr>
              <a:t> </a:t>
            </a:r>
            <a:r>
              <a:rPr lang="pl-PL" sz="1600">
                <a:solidFill>
                  <a:srgbClr val="002060"/>
                </a:solidFill>
              </a:rPr>
              <a:t>wyniósł </a:t>
            </a:r>
            <a:r>
              <a:rPr lang="pl-PL" sz="1600" b="1" smtClean="0">
                <a:solidFill>
                  <a:srgbClr val="FF0000"/>
                </a:solidFill>
              </a:rPr>
              <a:t>68%</a:t>
            </a:r>
            <a:r>
              <a:rPr lang="pl-PL" sz="1600" smtClean="0">
                <a:solidFill>
                  <a:srgbClr val="002060"/>
                </a:solidFill>
              </a:rPr>
              <a:t>.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34D837D5-A808-4513-B4AF-DE841B591048}"/>
              </a:ext>
            </a:extLst>
          </p:cNvPr>
          <p:cNvSpPr/>
          <p:nvPr/>
        </p:nvSpPr>
        <p:spPr>
          <a:xfrm>
            <a:off x="9309630" y="5949369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</p:spTree>
    <p:extLst>
      <p:ext uri="{BB962C8B-B14F-4D97-AF65-F5344CB8AC3E}">
        <p14:creationId xmlns:p14="http://schemas.microsoft.com/office/powerpoint/2010/main" val="226816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5711" y="221870"/>
            <a:ext cx="11415649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Zarejestrowani i wyłączeni z rejestru bezrobotni oraz przyczyny wyłączeń z ewidencji bezrobotnych od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stycznia </a:t>
            </a:r>
            <a:r>
              <a:rPr lang="pl-PL" sz="28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do sierpnia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2020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8801242" y="5579311"/>
            <a:ext cx="27606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i="1" kern="0" dirty="0">
                <a:solidFill>
                  <a:srgbClr val="10253F"/>
                </a:solidFill>
                <a:latin typeface="Calibri"/>
              </a:rPr>
              <a:t>Źródło: Sprawozdanie o rynku pracy MRPiPS-01</a:t>
            </a:r>
            <a:endParaRPr lang="pl-PL" sz="105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348744"/>
              </p:ext>
            </p:extLst>
          </p:nvPr>
        </p:nvGraphicFramePr>
        <p:xfrm>
          <a:off x="737617" y="1317170"/>
          <a:ext cx="4786313" cy="42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60896"/>
              </p:ext>
            </p:extLst>
          </p:nvPr>
        </p:nvGraphicFramePr>
        <p:xfrm>
          <a:off x="5967114" y="1317170"/>
          <a:ext cx="5500626" cy="39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46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486" y="136526"/>
            <a:ext cx="10940143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Wybrane kategorie bezrobotnych (wg stanu na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koniec </a:t>
            </a:r>
            <a:r>
              <a:rPr lang="pl-PL" sz="28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sierpnia) </a:t>
            </a:r>
            <a:endParaRPr lang="pl-PL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85966"/>
              </p:ext>
            </p:extLst>
          </p:nvPr>
        </p:nvGraphicFramePr>
        <p:xfrm>
          <a:off x="283779" y="1146412"/>
          <a:ext cx="11676994" cy="472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9562754" y="5868742"/>
            <a:ext cx="26292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kern="0" dirty="0">
                <a:solidFill>
                  <a:srgbClr val="1F497D"/>
                </a:solidFill>
                <a:latin typeface="Calibri"/>
              </a:rPr>
              <a:t>Źródło: Sprawozdanie o rynku pracy MRPiPS-01</a:t>
            </a:r>
            <a:endParaRPr lang="pl-PL" sz="3200" kern="0" dirty="0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F76D99B-0CB1-465E-8453-440DB4EB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9" y="1495769"/>
            <a:ext cx="9313082" cy="31288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6143E9B-D672-466E-8E23-705C0E297C9B}"/>
              </a:ext>
            </a:extLst>
          </p:cNvPr>
          <p:cNvSpPr/>
          <p:nvPr/>
        </p:nvSpPr>
        <p:spPr>
          <a:xfrm>
            <a:off x="718006" y="445455"/>
            <a:ext cx="1133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Ruch naturalny ludności w województwie pomorskim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756DB05-102F-4AE7-B6AF-07614714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330" y="2596896"/>
            <a:ext cx="2312778" cy="189358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DC66B051-DE38-475E-962F-99C82E5ACF1D}"/>
              </a:ext>
            </a:extLst>
          </p:cNvPr>
          <p:cNvSpPr/>
          <p:nvPr/>
        </p:nvSpPr>
        <p:spPr>
          <a:xfrm>
            <a:off x="7772199" y="5872483"/>
            <a:ext cx="44198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000" i="1" dirty="0">
                <a:solidFill>
                  <a:srgbClr val="1E4B7D"/>
                </a:solidFill>
              </a:rPr>
              <a:t>Źródło: Województwo pomorskie w liczbach 2019, Urząd Statystyczny w Gdańsku.</a:t>
            </a:r>
            <a:endParaRPr lang="pl-PL" i="1" dirty="0">
              <a:solidFill>
                <a:srgbClr val="1E4B7D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3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D062AC69-882F-4971-A13F-2C5AFB1AA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47540"/>
              </p:ext>
            </p:extLst>
          </p:nvPr>
        </p:nvGraphicFramePr>
        <p:xfrm>
          <a:off x="187285" y="1251942"/>
          <a:ext cx="11627344" cy="403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72966" y="381414"/>
            <a:ext cx="11719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002060"/>
                </a:solidFill>
              </a:rPr>
              <a:t>Wolne miejsca pracy i miejsca aktywizacji zawodowej zgłoszone do powiatowych urzędów pracy województwa pomorskiego w latach 2015 -2020 (w tys.)</a:t>
            </a:r>
          </a:p>
        </p:txBody>
      </p:sp>
      <p:sp>
        <p:nvSpPr>
          <p:cNvPr id="9" name="Prostokąt 8"/>
          <p:cNvSpPr/>
          <p:nvPr/>
        </p:nvSpPr>
        <p:spPr>
          <a:xfrm>
            <a:off x="9562754" y="5900268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</a:t>
            </a:r>
            <a:r>
              <a:rPr lang="pl-PL" sz="1000" i="1">
                <a:solidFill>
                  <a:srgbClr val="1E4B7D"/>
                </a:solidFill>
              </a:rPr>
              <a:t>pracy MRPiPS-01.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5E4-5D64-4855-8CA2-EE491972C099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54046" y="5305019"/>
            <a:ext cx="1138038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400"/>
              </a:spcBef>
              <a:spcAft>
                <a:spcPts val="0"/>
              </a:spcAft>
            </a:pPr>
            <a:r>
              <a:rPr lang="pl-PL" sz="1400" b="1">
                <a:solidFill>
                  <a:srgbClr val="002060"/>
                </a:solidFill>
              </a:rPr>
              <a:t>Wolne miejsca pracy i miejsca aktywizacji zawodowej </a:t>
            </a:r>
            <a:r>
              <a:rPr lang="pl-PL" sz="1400">
                <a:solidFill>
                  <a:srgbClr val="002060"/>
                </a:solidFill>
              </a:rPr>
              <a:t>- jest to suma  zgłoszonych do powiatowych urzędów pracy przez pracodawców wolnych miejsc zatrudnienia lub innej pracy zarobkowej oraz miejsc aktywizacji zawodowej (m. in. stażu, przygotowania zawodowego dorosłych, prac społecznie użytecznych).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44817C-FCAA-463C-9AC4-E19AF26E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0" y="108430"/>
            <a:ext cx="10710977" cy="795337"/>
          </a:xfrm>
        </p:spPr>
        <p:txBody>
          <a:bodyPr/>
          <a:lstStyle/>
          <a:p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olne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miejsca pracy i aktywizacji zawodowej zgłoszone do powiatowych urzędów pracy województwa pomorskiego w latach 2017-2020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2C8ACCB3-2060-4304-B1FE-96B4D7F85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66970"/>
              </p:ext>
            </p:extLst>
          </p:nvPr>
        </p:nvGraphicFramePr>
        <p:xfrm>
          <a:off x="574158" y="924282"/>
          <a:ext cx="11378879" cy="391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148A705-913F-45D9-AB5D-CD014340694A}"/>
              </a:ext>
            </a:extLst>
          </p:cNvPr>
          <p:cNvSpPr txBox="1"/>
          <p:nvPr/>
        </p:nvSpPr>
        <p:spPr>
          <a:xfrm>
            <a:off x="1325082" y="137945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trend liniowy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FB0046B-2E3F-4ACD-91DD-FECCBC9C1057}"/>
              </a:ext>
            </a:extLst>
          </p:cNvPr>
          <p:cNvSpPr txBox="1"/>
          <p:nvPr/>
        </p:nvSpPr>
        <p:spPr>
          <a:xfrm>
            <a:off x="224589" y="5195947"/>
            <a:ext cx="1190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600" b="1" smtClean="0">
                <a:solidFill>
                  <a:srgbClr val="002060"/>
                </a:solidFill>
              </a:rPr>
              <a:t>W sierpniu </a:t>
            </a:r>
            <a:r>
              <a:rPr lang="pl-PL" sz="1600" b="1" dirty="0">
                <a:solidFill>
                  <a:srgbClr val="002060"/>
                </a:solidFill>
              </a:rPr>
              <a:t>br. liczba zgłoszonych wolnych miejsc pracy </a:t>
            </a:r>
            <a:r>
              <a:rPr lang="pl-PL" sz="1600" b="1">
                <a:solidFill>
                  <a:srgbClr val="002060"/>
                </a:solidFill>
              </a:rPr>
              <a:t>wynosiła </a:t>
            </a:r>
            <a:r>
              <a:rPr lang="pl-PL" sz="1600" b="1" smtClean="0">
                <a:solidFill>
                  <a:srgbClr val="002060"/>
                </a:solidFill>
              </a:rPr>
              <a:t>6,6 </a:t>
            </a:r>
            <a:r>
              <a:rPr lang="pl-PL" sz="1600" b="1" dirty="0">
                <a:solidFill>
                  <a:srgbClr val="002060"/>
                </a:solidFill>
              </a:rPr>
              <a:t>tys. i </a:t>
            </a:r>
            <a:r>
              <a:rPr lang="pl-PL" sz="1600" dirty="0">
                <a:solidFill>
                  <a:srgbClr val="002060"/>
                </a:solidFill>
              </a:rPr>
              <a:t>była</a:t>
            </a:r>
            <a:r>
              <a:rPr lang="pl-PL" sz="1600" b="1" dirty="0">
                <a:solidFill>
                  <a:srgbClr val="002060"/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mniejsza </a:t>
            </a:r>
            <a:r>
              <a:rPr lang="pl-PL" sz="1600" b="1">
                <a:solidFill>
                  <a:srgbClr val="FF0000"/>
                </a:solidFill>
              </a:rPr>
              <a:t>o </a:t>
            </a:r>
            <a:r>
              <a:rPr lang="pl-PL" sz="1600" b="1" smtClean="0">
                <a:solidFill>
                  <a:srgbClr val="FF0000"/>
                </a:solidFill>
              </a:rPr>
              <a:t>1,3 </a:t>
            </a:r>
            <a:r>
              <a:rPr lang="pl-PL" sz="1600" b="1" dirty="0">
                <a:solidFill>
                  <a:srgbClr val="FF0000"/>
                </a:solidFill>
              </a:rPr>
              <a:t>tys.</a:t>
            </a:r>
            <a:r>
              <a:rPr lang="pl-PL" sz="1600" b="1" dirty="0">
                <a:solidFill>
                  <a:srgbClr val="002060"/>
                </a:solidFill>
              </a:rPr>
              <a:t>, tj. </a:t>
            </a:r>
            <a:r>
              <a:rPr lang="pl-PL" sz="1600" b="1">
                <a:solidFill>
                  <a:srgbClr val="FF0000"/>
                </a:solidFill>
              </a:rPr>
              <a:t>o </a:t>
            </a:r>
            <a:r>
              <a:rPr lang="pl-PL" sz="1600" b="1" smtClean="0">
                <a:solidFill>
                  <a:srgbClr val="FF0000"/>
                </a:solidFill>
              </a:rPr>
              <a:t>16,1 </a:t>
            </a:r>
            <a:r>
              <a:rPr lang="pl-PL" sz="1600" b="1" dirty="0">
                <a:solidFill>
                  <a:srgbClr val="FF0000"/>
                </a:solidFill>
              </a:rPr>
              <a:t>% </a:t>
            </a:r>
            <a:r>
              <a:rPr lang="pl-PL" sz="1600" dirty="0">
                <a:solidFill>
                  <a:srgbClr val="002060"/>
                </a:solidFill>
              </a:rPr>
              <a:t>niż w tym samym okresie ub.r</a:t>
            </a:r>
            <a:r>
              <a:rPr lang="pl-PL" sz="1600">
                <a:solidFill>
                  <a:srgbClr val="002060"/>
                </a:solidFill>
              </a:rPr>
              <a:t>. </a:t>
            </a:r>
            <a:r>
              <a:rPr lang="pl-PL" sz="1600" b="1">
                <a:solidFill>
                  <a:srgbClr val="C0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36EC073F-21C3-41C2-8CF2-A82F3B7E9790}"/>
              </a:ext>
            </a:extLst>
          </p:cNvPr>
          <p:cNvSpPr/>
          <p:nvPr/>
        </p:nvSpPr>
        <p:spPr>
          <a:xfrm>
            <a:off x="9192671" y="5933718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</p:spTree>
    <p:extLst>
      <p:ext uri="{BB962C8B-B14F-4D97-AF65-F5344CB8AC3E}">
        <p14:creationId xmlns:p14="http://schemas.microsoft.com/office/powerpoint/2010/main" val="9469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42752" y="139051"/>
            <a:ext cx="720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Wolne miejsca pracy i miejsca aktywizacji zawodowej zgłoszone </a:t>
            </a:r>
            <a:br>
              <a:rPr lang="pl-PL" b="1" dirty="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b="1" dirty="0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powiatowych urzędów pracy województwa </a:t>
            </a:r>
            <a:r>
              <a:rPr lang="pl-PL" b="1">
                <a:solidFill>
                  <a:srgbClr val="1E4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pomorskiego </a:t>
            </a:r>
            <a:endParaRPr lang="pl-PL" b="1" dirty="0">
              <a:solidFill>
                <a:srgbClr val="1E4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5E4-5D64-4855-8CA2-EE491972C0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xmlns="" id="{BDB2556D-8F98-4A08-95CB-57C0F17F8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22367"/>
              </p:ext>
            </p:extLst>
          </p:nvPr>
        </p:nvGraphicFramePr>
        <p:xfrm>
          <a:off x="8022097" y="1440756"/>
          <a:ext cx="3897001" cy="46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2">
            <a:extLst>
              <a:ext uri="{FF2B5EF4-FFF2-40B4-BE49-F238E27FC236}">
                <a16:creationId xmlns:a16="http://schemas.microsoft.com/office/drawing/2014/main" xmlns="" id="{4C5EA227-D106-4F6F-9526-C9FC8508F788}"/>
              </a:ext>
            </a:extLst>
          </p:cNvPr>
          <p:cNvSpPr txBox="1">
            <a:spLocks/>
          </p:cNvSpPr>
          <p:nvPr/>
        </p:nvSpPr>
        <p:spPr>
          <a:xfrm>
            <a:off x="8207616" y="312621"/>
            <a:ext cx="3711482" cy="52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263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pl-PL" sz="2000" i="1" dirty="0">
                <a:solidFill>
                  <a:srgbClr val="1E4B7D"/>
                </a:solidFill>
                <a:ea typeface="+mn-ea"/>
                <a:cs typeface="+mn-cs"/>
              </a:rPr>
              <a:t>Zmiana liczby wolnych miejsc pracy </a:t>
            </a:r>
          </a:p>
          <a:p>
            <a:pPr algn="l" eaLnBrk="0" hangingPunct="0"/>
            <a:r>
              <a:rPr lang="pl-PL" sz="2000" i="1" dirty="0">
                <a:solidFill>
                  <a:srgbClr val="1E4B7D"/>
                </a:solidFill>
                <a:ea typeface="+mn-ea"/>
                <a:cs typeface="+mn-cs"/>
              </a:rPr>
              <a:t>w województwie pomorskim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0811" y="5934074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B0D25A08-DB94-4382-A00C-7753D4020EE2}"/>
              </a:ext>
            </a:extLst>
          </p:cNvPr>
          <p:cNvSpPr txBox="1"/>
          <p:nvPr/>
        </p:nvSpPr>
        <p:spPr>
          <a:xfrm>
            <a:off x="7735040" y="936211"/>
            <a:ext cx="4452435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1600" b="1" i="0" dirty="0">
                <a:solidFill>
                  <a:srgbClr val="FF0000"/>
                </a:solidFill>
                <a:latin typeface="+mj-lt"/>
              </a:rPr>
              <a:t>Zmiana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: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sierpień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2020 r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./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sierpień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2019 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r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[%]</a:t>
            </a:r>
            <a:endParaRPr lang="pl-PL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6334E0EB-F340-475D-8C58-863E0F9DC437}"/>
              </a:ext>
            </a:extLst>
          </p:cNvPr>
          <p:cNvSpPr txBox="1"/>
          <p:nvPr/>
        </p:nvSpPr>
        <p:spPr>
          <a:xfrm>
            <a:off x="628832" y="1105488"/>
            <a:ext cx="167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>
                <a:solidFill>
                  <a:srgbClr val="002060"/>
                </a:solidFill>
              </a:rPr>
              <a:t>sierpień </a:t>
            </a:r>
            <a:r>
              <a:rPr lang="pl-PL" sz="1600" b="1" dirty="0">
                <a:solidFill>
                  <a:srgbClr val="002060"/>
                </a:solidFill>
              </a:rPr>
              <a:t>2020 r.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53BC6227-2280-48C0-975D-C8EC7695E945}"/>
              </a:ext>
            </a:extLst>
          </p:cNvPr>
          <p:cNvSpPr/>
          <p:nvPr/>
        </p:nvSpPr>
        <p:spPr>
          <a:xfrm>
            <a:off x="5731149" y="4663604"/>
            <a:ext cx="1832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woj</a:t>
            </a:r>
            <a:r>
              <a:rPr lang="pl-PL" sz="1400" b="1"/>
              <a:t>. </a:t>
            </a:r>
            <a:r>
              <a:rPr lang="pl-PL" sz="1400" b="1" smtClean="0"/>
              <a:t>pomorskie: 6 592</a:t>
            </a:r>
            <a:endParaRPr lang="pl-PL" sz="14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29AB67F5-DEE9-4BFF-9220-16CB4BBBA43E}"/>
              </a:ext>
            </a:extLst>
          </p:cNvPr>
          <p:cNvSpPr txBox="1"/>
          <p:nvPr/>
        </p:nvSpPr>
        <p:spPr>
          <a:xfrm>
            <a:off x="542752" y="5083473"/>
            <a:ext cx="6761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300" b="1" smtClean="0">
                <a:solidFill>
                  <a:srgbClr val="002060"/>
                </a:solidFill>
              </a:rPr>
              <a:t>W sierpniu </a:t>
            </a:r>
            <a:r>
              <a:rPr lang="pl-PL" sz="1300" b="1" dirty="0">
                <a:solidFill>
                  <a:srgbClr val="002060"/>
                </a:solidFill>
              </a:rPr>
              <a:t>br. w porównaniu </a:t>
            </a:r>
            <a:r>
              <a:rPr lang="pl-PL" sz="1300" b="1">
                <a:solidFill>
                  <a:srgbClr val="002060"/>
                </a:solidFill>
              </a:rPr>
              <a:t>do </a:t>
            </a:r>
            <a:r>
              <a:rPr lang="pl-PL" sz="1300" b="1" smtClean="0">
                <a:solidFill>
                  <a:srgbClr val="002060"/>
                </a:solidFill>
              </a:rPr>
              <a:t>sierpnia </a:t>
            </a:r>
            <a:r>
              <a:rPr lang="pl-PL" sz="1300" b="1" dirty="0">
                <a:solidFill>
                  <a:srgbClr val="002060"/>
                </a:solidFill>
              </a:rPr>
              <a:t>ub. r.</a:t>
            </a:r>
            <a:r>
              <a:rPr lang="pl-PL" sz="1300" dirty="0">
                <a:solidFill>
                  <a:srgbClr val="002060"/>
                </a:solidFill>
              </a:rPr>
              <a:t> </a:t>
            </a:r>
            <a:r>
              <a:rPr lang="pl-PL" sz="1300" b="1" dirty="0">
                <a:solidFill>
                  <a:srgbClr val="002060"/>
                </a:solidFill>
              </a:rPr>
              <a:t>największy</a:t>
            </a:r>
            <a:r>
              <a:rPr lang="pl-PL" sz="1300" dirty="0">
                <a:solidFill>
                  <a:srgbClr val="002060"/>
                </a:solidFill>
              </a:rPr>
              <a:t> </a:t>
            </a:r>
            <a:r>
              <a:rPr lang="pl-PL" sz="1300" b="1" dirty="0">
                <a:solidFill>
                  <a:srgbClr val="FF0000"/>
                </a:solidFill>
              </a:rPr>
              <a:t>%</a:t>
            </a:r>
            <a:r>
              <a:rPr lang="pl-PL" sz="1300" dirty="0">
                <a:solidFill>
                  <a:srgbClr val="FF0000"/>
                </a:solidFill>
              </a:rPr>
              <a:t> </a:t>
            </a:r>
            <a:r>
              <a:rPr lang="pl-PL" sz="1300" b="1" dirty="0">
                <a:solidFill>
                  <a:srgbClr val="FF0000"/>
                </a:solidFill>
              </a:rPr>
              <a:t>spadek</a:t>
            </a:r>
            <a:r>
              <a:rPr lang="pl-PL" sz="1300" dirty="0">
                <a:solidFill>
                  <a:srgbClr val="FF0000"/>
                </a:solidFill>
              </a:rPr>
              <a:t> </a:t>
            </a:r>
            <a:r>
              <a:rPr lang="pl-PL" sz="1300" b="1" dirty="0">
                <a:solidFill>
                  <a:srgbClr val="002060"/>
                </a:solidFill>
              </a:rPr>
              <a:t>liczby ofert pracy </a:t>
            </a:r>
            <a:r>
              <a:rPr lang="pl-PL" sz="1300" dirty="0">
                <a:solidFill>
                  <a:srgbClr val="002060"/>
                </a:solidFill>
              </a:rPr>
              <a:t>wystąpił </a:t>
            </a:r>
            <a:r>
              <a:rPr lang="pl-PL" sz="1300">
                <a:solidFill>
                  <a:srgbClr val="002060"/>
                </a:solidFill>
              </a:rPr>
              <a:t>w </a:t>
            </a:r>
            <a:r>
              <a:rPr lang="pl-PL" sz="1300" smtClean="0">
                <a:solidFill>
                  <a:srgbClr val="002060"/>
                </a:solidFill>
              </a:rPr>
              <a:t>powiecie </a:t>
            </a:r>
            <a:r>
              <a:rPr lang="pl-PL" sz="1300" b="1" smtClean="0">
                <a:solidFill>
                  <a:srgbClr val="FF0000"/>
                </a:solidFill>
              </a:rPr>
              <a:t>słupskim. </a:t>
            </a:r>
            <a:endParaRPr lang="pl-PL" sz="1300" b="1" dirty="0">
              <a:solidFill>
                <a:srgbClr val="FF0000"/>
              </a:solidFill>
            </a:endParaRPr>
          </a:p>
          <a:p>
            <a:r>
              <a:rPr lang="pl-PL" sz="1300" b="1" smtClean="0">
                <a:solidFill>
                  <a:srgbClr val="FF0000"/>
                </a:solidFill>
              </a:rPr>
              <a:t>Natomiast największy wzrost</a:t>
            </a:r>
            <a:r>
              <a:rPr lang="pl-PL" sz="1300" smtClean="0">
                <a:solidFill>
                  <a:srgbClr val="002060"/>
                </a:solidFill>
              </a:rPr>
              <a:t> </a:t>
            </a:r>
            <a:r>
              <a:rPr lang="pl-PL" sz="1300" b="1" dirty="0">
                <a:solidFill>
                  <a:srgbClr val="002060"/>
                </a:solidFill>
              </a:rPr>
              <a:t>liczby wolnych miejsc </a:t>
            </a:r>
            <a:r>
              <a:rPr lang="pl-PL" sz="1300" b="1">
                <a:solidFill>
                  <a:srgbClr val="002060"/>
                </a:solidFill>
              </a:rPr>
              <a:t>pracy </a:t>
            </a:r>
            <a:r>
              <a:rPr lang="pl-PL" sz="1300" smtClean="0">
                <a:solidFill>
                  <a:srgbClr val="002060"/>
                </a:solidFill>
              </a:rPr>
              <a:t>wstąpił </a:t>
            </a:r>
            <a:r>
              <a:rPr lang="pl-PL" sz="1300" smtClean="0">
                <a:solidFill>
                  <a:srgbClr val="1F497D"/>
                </a:solidFill>
              </a:rPr>
              <a:t>w powiecie</a:t>
            </a:r>
            <a:r>
              <a:rPr lang="pl-PL" sz="1300" b="1" smtClean="0">
                <a:solidFill>
                  <a:srgbClr val="1F497D"/>
                </a:solidFill>
              </a:rPr>
              <a:t> </a:t>
            </a:r>
            <a:r>
              <a:rPr lang="pl-PL" sz="1300" b="1" smtClean="0">
                <a:solidFill>
                  <a:srgbClr val="FF0000"/>
                </a:solidFill>
              </a:rPr>
              <a:t>bytowskim. </a:t>
            </a:r>
            <a:endParaRPr lang="pl-PL" sz="1300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9578" r="5398" b="10421"/>
          <a:stretch/>
        </p:blipFill>
        <p:spPr>
          <a:xfrm>
            <a:off x="420811" y="1607509"/>
            <a:ext cx="5309338" cy="32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2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85EA45C-1C79-4AD4-AAE2-A9676D79908D}"/>
              </a:ext>
            </a:extLst>
          </p:cNvPr>
          <p:cNvSpPr/>
          <p:nvPr/>
        </p:nvSpPr>
        <p:spPr>
          <a:xfrm>
            <a:off x="461010" y="188565"/>
            <a:ext cx="11438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pl-PL" sz="1000" b="1" i="0" u="none" strike="noStrike" kern="1200" baseline="0"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pl-PL" sz="2400" dirty="0">
                <a:solidFill>
                  <a:srgbClr val="002060"/>
                </a:solidFill>
                <a:latin typeface="+mn-lt"/>
              </a:rPr>
              <a:t>L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iczba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bezrobotnych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 zarejestrowanych w powiatowych urzędach pracy woj. pomorskiego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przypadająca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na 1 miejsce pracy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i aktywizacji zawodowej w latach 2017-2020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DA887B4C-157C-4C63-A17B-1118ED21B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033260"/>
              </p:ext>
            </p:extLst>
          </p:nvPr>
        </p:nvGraphicFramePr>
        <p:xfrm>
          <a:off x="376713" y="1019563"/>
          <a:ext cx="11438573" cy="376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xmlns="" id="{13B90E99-51CE-4C2B-AC44-8D42D4C258B9}"/>
              </a:ext>
            </a:extLst>
          </p:cNvPr>
          <p:cNvCxnSpPr>
            <a:cxnSpLocks/>
          </p:cNvCxnSpPr>
          <p:nvPr/>
        </p:nvCxnSpPr>
        <p:spPr>
          <a:xfrm flipH="1" flipV="1">
            <a:off x="881821" y="2599982"/>
            <a:ext cx="10829109" cy="110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F2905405-B6C9-4CAF-B151-351233188953}"/>
              </a:ext>
            </a:extLst>
          </p:cNvPr>
          <p:cNvSpPr/>
          <p:nvPr/>
        </p:nvSpPr>
        <p:spPr>
          <a:xfrm>
            <a:off x="9238277" y="5860820"/>
            <a:ext cx="2661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srgbClr val="1E4B7D"/>
                </a:solidFill>
              </a:rPr>
              <a:t>Źródło: Sprawozdanie o rynku pracy MRPiPS-01.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0EEE4C-A6EA-405B-A93A-AF1CD7AF23F4}"/>
              </a:ext>
            </a:extLst>
          </p:cNvPr>
          <p:cNvSpPr txBox="1"/>
          <p:nvPr/>
        </p:nvSpPr>
        <p:spPr>
          <a:xfrm>
            <a:off x="881821" y="4984420"/>
            <a:ext cx="10933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smtClean="0">
                <a:solidFill>
                  <a:srgbClr val="002060"/>
                </a:solidFill>
              </a:rPr>
              <a:t>W sierpniu br</a:t>
            </a:r>
            <a:r>
              <a:rPr lang="pl-PL" sz="1600" b="1" dirty="0">
                <a:solidFill>
                  <a:srgbClr val="002060"/>
                </a:solidFill>
              </a:rPr>
              <a:t>. </a:t>
            </a:r>
            <a:r>
              <a:rPr lang="pl-PL" sz="1600" b="1">
                <a:solidFill>
                  <a:srgbClr val="002060"/>
                </a:solidFill>
              </a:rPr>
              <a:t>przypadało</a:t>
            </a:r>
            <a:r>
              <a:rPr lang="pl-PL" sz="1600">
                <a:solidFill>
                  <a:srgbClr val="002060"/>
                </a:solidFill>
              </a:rPr>
              <a:t> </a:t>
            </a:r>
            <a:r>
              <a:rPr lang="pl-PL" sz="1600" b="1" smtClean="0">
                <a:solidFill>
                  <a:srgbClr val="FF0000"/>
                </a:solidFill>
              </a:rPr>
              <a:t>0,8 </a:t>
            </a:r>
            <a:r>
              <a:rPr lang="pl-PL" sz="1600" b="1" dirty="0">
                <a:solidFill>
                  <a:srgbClr val="FF0000"/>
                </a:solidFill>
              </a:rPr>
              <a:t>bezrobotnych na jedną </a:t>
            </a:r>
            <a:r>
              <a:rPr lang="pl-PL" sz="1600" b="1">
                <a:solidFill>
                  <a:srgbClr val="FF0000"/>
                </a:solidFill>
              </a:rPr>
              <a:t>ofertę </a:t>
            </a:r>
            <a:r>
              <a:rPr lang="pl-PL" sz="1600" b="1" smtClean="0">
                <a:solidFill>
                  <a:srgbClr val="FF0000"/>
                </a:solidFill>
              </a:rPr>
              <a:t>pracy, </a:t>
            </a:r>
            <a:r>
              <a:rPr lang="pl-PL" sz="1600" b="1" smtClean="0">
                <a:solidFill>
                  <a:schemeClr val="accent1">
                    <a:lumMod val="50000"/>
                  </a:schemeClr>
                </a:solidFill>
              </a:rPr>
              <a:t>podobnie jak w czerwcu i lipcu br.</a:t>
            </a:r>
            <a:r>
              <a:rPr lang="pl-PL" sz="160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2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E6A16728-451B-47FE-9231-0D26C50D89C4}"/>
              </a:ext>
            </a:extLst>
          </p:cNvPr>
          <p:cNvSpPr/>
          <p:nvPr/>
        </p:nvSpPr>
        <p:spPr>
          <a:xfrm>
            <a:off x="660939" y="276448"/>
            <a:ext cx="115310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pl-PL" sz="1000" b="1" i="0" u="none" strike="noStrike" kern="1200" baseline="0"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pl-PL" sz="2200" b="1" dirty="0">
                <a:solidFill>
                  <a:srgbClr val="002060"/>
                </a:solidFill>
                <a:latin typeface="+mn-lt"/>
              </a:rPr>
              <a:t>L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iczba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bezrobotnych</a:t>
            </a:r>
            <a:r>
              <a:rPr lang="pl-PL" sz="2200" b="1" dirty="0">
                <a:solidFill>
                  <a:srgbClr val="002060"/>
                </a:solidFill>
                <a:latin typeface="+mn-lt"/>
              </a:rPr>
              <a:t> zarejestrowanych w powiatowych urzędach pracy woj. pomorskiego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przypadająca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na 1 miejsce pracy </a:t>
            </a:r>
            <a:r>
              <a:rPr lang="pl-PL" sz="2200" b="1" dirty="0">
                <a:solidFill>
                  <a:srgbClr val="002060"/>
                </a:solidFill>
                <a:latin typeface="+mn-lt"/>
              </a:rPr>
              <a:t>i aktywizacji zawodowej – porównanie rok do roku wg powiatów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3386E745-6A78-4594-AEB0-8FEDD1D5C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000601"/>
              </p:ext>
            </p:extLst>
          </p:nvPr>
        </p:nvGraphicFramePr>
        <p:xfrm>
          <a:off x="265430" y="1164543"/>
          <a:ext cx="11661140" cy="40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796D59D-B033-4296-9828-04A5D8090911}"/>
              </a:ext>
            </a:extLst>
          </p:cNvPr>
          <p:cNvSpPr txBox="1"/>
          <p:nvPr/>
        </p:nvSpPr>
        <p:spPr>
          <a:xfrm>
            <a:off x="530859" y="5158230"/>
            <a:ext cx="1144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smtClean="0">
                <a:solidFill>
                  <a:srgbClr val="002060"/>
                </a:solidFill>
              </a:rPr>
              <a:t>W sierpniu </a:t>
            </a:r>
            <a:r>
              <a:rPr lang="pl-PL" sz="1600" dirty="0">
                <a:solidFill>
                  <a:srgbClr val="002060"/>
                </a:solidFill>
              </a:rPr>
              <a:t>br. </a:t>
            </a:r>
            <a:r>
              <a:rPr lang="pl-PL" sz="1600">
                <a:solidFill>
                  <a:srgbClr val="002060"/>
                </a:solidFill>
              </a:rPr>
              <a:t>w </a:t>
            </a:r>
            <a:r>
              <a:rPr lang="pl-PL" sz="1600" smtClean="0">
                <a:solidFill>
                  <a:srgbClr val="002060"/>
                </a:solidFill>
              </a:rPr>
              <a:t>najwięcej bezrobotnych </a:t>
            </a:r>
            <a:r>
              <a:rPr lang="pl-PL" sz="1600" dirty="0">
                <a:solidFill>
                  <a:srgbClr val="002060"/>
                </a:solidFill>
              </a:rPr>
              <a:t>przypadało na jedną ofertę </a:t>
            </a:r>
            <a:r>
              <a:rPr lang="pl-PL" sz="1600">
                <a:solidFill>
                  <a:srgbClr val="002060"/>
                </a:solidFill>
              </a:rPr>
              <a:t>pracy </a:t>
            </a:r>
            <a:r>
              <a:rPr lang="pl-PL" sz="1600" smtClean="0">
                <a:solidFill>
                  <a:srgbClr val="002060"/>
                </a:solidFill>
              </a:rPr>
              <a:t>w powiecie </a:t>
            </a:r>
            <a:r>
              <a:rPr lang="pl-PL" sz="1600" b="1" smtClean="0">
                <a:solidFill>
                  <a:srgbClr val="FF0000"/>
                </a:solidFill>
              </a:rPr>
              <a:t>sztumskim </a:t>
            </a:r>
            <a:r>
              <a:rPr lang="pl-PL" sz="1600" b="1">
                <a:solidFill>
                  <a:srgbClr val="FF0000"/>
                </a:solidFill>
              </a:rPr>
              <a:t>– </a:t>
            </a:r>
            <a:r>
              <a:rPr lang="pl-PL" sz="1600" b="1" smtClean="0">
                <a:solidFill>
                  <a:srgbClr val="FF0000"/>
                </a:solidFill>
              </a:rPr>
              <a:t>2,4</a:t>
            </a:r>
            <a:r>
              <a:rPr lang="pl-PL" sz="1600" b="1" smtClean="0">
                <a:solidFill>
                  <a:srgbClr val="002060"/>
                </a:solidFill>
              </a:rPr>
              <a:t>. </a:t>
            </a:r>
            <a:endParaRPr lang="pl-PL" sz="1600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pl-PL" sz="1600" b="1" dirty="0">
                <a:solidFill>
                  <a:srgbClr val="FF0000"/>
                </a:solidFill>
              </a:rPr>
              <a:t>Mniej niż jeden bezrobotny na ofertę pracy </a:t>
            </a:r>
            <a:r>
              <a:rPr lang="pl-PL" sz="1600">
                <a:solidFill>
                  <a:srgbClr val="002060"/>
                </a:solidFill>
              </a:rPr>
              <a:t>przypadał </a:t>
            </a:r>
            <a:r>
              <a:rPr lang="pl-PL" sz="1600" smtClean="0">
                <a:solidFill>
                  <a:srgbClr val="002060"/>
                </a:solidFill>
              </a:rPr>
              <a:t>w </a:t>
            </a:r>
            <a:r>
              <a:rPr lang="pl-PL" sz="1600" b="1" smtClean="0">
                <a:solidFill>
                  <a:srgbClr val="FF0000"/>
                </a:solidFill>
              </a:rPr>
              <a:t>powiecie chojnickim, gdańskim, puckim, słupskim, tczewskim, w </a:t>
            </a:r>
            <a:r>
              <a:rPr lang="pl-PL" sz="1600" b="1">
                <a:solidFill>
                  <a:srgbClr val="FF0000"/>
                </a:solidFill>
              </a:rPr>
              <a:t>Gdańsku, Gdyni, </a:t>
            </a:r>
            <a:r>
              <a:rPr lang="pl-PL" sz="1600" b="1" smtClean="0">
                <a:solidFill>
                  <a:srgbClr val="FF0000"/>
                </a:solidFill>
              </a:rPr>
              <a:t>Słupsku oraz Sopocie. </a:t>
            </a:r>
            <a:endParaRPr lang="pl-P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5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6">
            <a:extLst>
              <a:ext uri="{FF2B5EF4-FFF2-40B4-BE49-F238E27FC236}">
                <a16:creationId xmlns:a16="http://schemas.microsoft.com/office/drawing/2014/main" xmlns="" id="{C62B59F3-73F2-4E39-A36E-2D5853A60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3145"/>
              </p:ext>
            </p:extLst>
          </p:nvPr>
        </p:nvGraphicFramePr>
        <p:xfrm>
          <a:off x="849413" y="1258623"/>
          <a:ext cx="10493173" cy="469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CFA8AC1-CC9F-4E57-827D-D95B8CF244EA}"/>
              </a:ext>
            </a:extLst>
          </p:cNvPr>
          <p:cNvSpPr/>
          <p:nvPr/>
        </p:nvSpPr>
        <p:spPr>
          <a:xfrm>
            <a:off x="830146" y="254908"/>
            <a:ext cx="1100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Poza rynkiem pracy pozostaje potencjał siły roboczej 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do zagospodarowania w wieku 15 lat i więcej (w tys.)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FEBBE2F-C237-47E5-AF06-1DF4A0419626}"/>
              </a:ext>
            </a:extLst>
          </p:cNvPr>
          <p:cNvSpPr/>
          <p:nvPr/>
        </p:nvSpPr>
        <p:spPr>
          <a:xfrm>
            <a:off x="11226754" y="5875351"/>
            <a:ext cx="798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14350"/>
            <a:r>
              <a:rPr lang="pl-PL" sz="1000" i="1" kern="0" dirty="0">
                <a:solidFill>
                  <a:srgbClr val="10253F"/>
                </a:solidFill>
                <a:latin typeface="Calibri"/>
              </a:rPr>
              <a:t>Źródło: GUS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1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8033" y="274060"/>
            <a:ext cx="10677705" cy="1079180"/>
          </a:xfrm>
        </p:spPr>
        <p:txBody>
          <a:bodyPr/>
          <a:lstStyle/>
          <a:p>
            <a:pPr eaLnBrk="0" hangingPunct="0"/>
            <a:r>
              <a:rPr lang="pl-PL" sz="2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Bierni zawodowo, bezrobotni i pracujący w województwie pomorskim </a:t>
            </a:r>
            <a:br>
              <a:rPr lang="pl-PL" sz="2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2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wieku 15 lat i więcej (wg BAEL) </a:t>
            </a:r>
            <a:r>
              <a:rPr lang="pl-PL" sz="2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</a:t>
            </a:r>
            <a:r>
              <a:rPr lang="pl-PL" sz="26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II kwartale 2020 </a:t>
            </a:r>
            <a:r>
              <a:rPr lang="pl-PL" sz="2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r.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E892BC60-E86C-473D-ADF7-F60FFEE8B0F7}"/>
              </a:ext>
            </a:extLst>
          </p:cNvPr>
          <p:cNvSpPr txBox="1">
            <a:spLocks/>
          </p:cNvSpPr>
          <p:nvPr/>
        </p:nvSpPr>
        <p:spPr bwMode="auto">
          <a:xfrm>
            <a:off x="1198033" y="1510888"/>
            <a:ext cx="3942476" cy="4154565"/>
          </a:xfrm>
          <a:prstGeom prst="rect">
            <a:avLst/>
          </a:prstGeom>
          <a:noFill/>
          <a:ln w="28575">
            <a:solidFill>
              <a:srgbClr val="0092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b="1" smtClean="0">
                <a:solidFill>
                  <a:schemeClr val="accent1">
                    <a:lumMod val="50000"/>
                  </a:schemeClr>
                </a:solidFill>
              </a:rPr>
              <a:t>II kw. 2016 </a:t>
            </a:r>
            <a:r>
              <a:rPr lang="pl-PL" b="1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pl-PL" b="1" smtClean="0">
                <a:solidFill>
                  <a:schemeClr val="accent1">
                    <a:lumMod val="50000"/>
                  </a:schemeClr>
                </a:solidFill>
              </a:rPr>
              <a:t>II kw. 2020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Wzrost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u="sng" dirty="0">
                <a:solidFill>
                  <a:schemeClr val="accent6">
                    <a:lumMod val="75000"/>
                  </a:schemeClr>
                </a:solidFill>
              </a:rPr>
              <a:t>pracujących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26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tys., </a:t>
            </a: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1800" b="1" smtClean="0">
                <a:solidFill>
                  <a:schemeClr val="accent6">
                    <a:lumMod val="75000"/>
                  </a:schemeClr>
                </a:solidFill>
              </a:rPr>
              <a:t>2,6%</a:t>
            </a:r>
            <a:endParaRPr lang="pl-PL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/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sz="1800" b="1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iczba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biernych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zawodowo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8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na tym samym poziomie</a:t>
            </a:r>
            <a:endParaRPr lang="pl-PL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None/>
            </a:pP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Spadek</a:t>
            </a:r>
            <a:r>
              <a:rPr lang="pl-PL" sz="1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u="sng" smtClean="0">
                <a:solidFill>
                  <a:srgbClr val="0070C0"/>
                </a:solidFill>
              </a:rPr>
              <a:t>bezrobotnych</a:t>
            </a:r>
            <a:r>
              <a:rPr lang="pl-PL" sz="18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pl-PL" sz="1800" b="1" smtClean="0">
                <a:solidFill>
                  <a:schemeClr val="accent1">
                    <a:lumMod val="50000"/>
                  </a:schemeClr>
                </a:solidFill>
              </a:rPr>
              <a:t>o 23 tys., o</a:t>
            </a:r>
            <a:r>
              <a:rPr lang="pl-PL" sz="1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smtClean="0">
                <a:solidFill>
                  <a:schemeClr val="accent5">
                    <a:lumMod val="75000"/>
                  </a:schemeClr>
                </a:solidFill>
              </a:rPr>
              <a:t>38,8%</a:t>
            </a:r>
            <a:endParaRPr lang="pl-PL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76557E03-147D-4C94-93A1-60EEC1CDBB82}"/>
              </a:ext>
            </a:extLst>
          </p:cNvPr>
          <p:cNvSpPr/>
          <p:nvPr/>
        </p:nvSpPr>
        <p:spPr>
          <a:xfrm>
            <a:off x="11183331" y="587526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Źródło: GUS</a:t>
            </a:r>
            <a:endParaRPr kumimoji="0" lang="pl-PL" sz="1000" b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xmlns="" id="{B2135B90-3574-40F8-870C-98F35EC2A256}"/>
              </a:ext>
            </a:extLst>
          </p:cNvPr>
          <p:cNvSpPr/>
          <p:nvPr/>
        </p:nvSpPr>
        <p:spPr>
          <a:xfrm>
            <a:off x="4406230" y="2431534"/>
            <a:ext cx="299103" cy="43583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E962C4D2-35DD-49F4-88C2-B2F010569676}"/>
              </a:ext>
            </a:extLst>
          </p:cNvPr>
          <p:cNvSpPr/>
          <p:nvPr/>
        </p:nvSpPr>
        <p:spPr>
          <a:xfrm>
            <a:off x="4406230" y="4454071"/>
            <a:ext cx="299103" cy="47108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xmlns="" id="{2F93C119-B215-4B9E-B7B7-1CE90A8FB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39337"/>
              </p:ext>
            </p:extLst>
          </p:nvPr>
        </p:nvGraphicFramePr>
        <p:xfrm>
          <a:off x="5549462" y="1510888"/>
          <a:ext cx="5917323" cy="404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7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044444"/>
              </p:ext>
            </p:extLst>
          </p:nvPr>
        </p:nvGraphicFramePr>
        <p:xfrm>
          <a:off x="-71154" y="839688"/>
          <a:ext cx="11024008" cy="524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9639300-0E2F-435C-AC58-CFFF1D30D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6381328"/>
            <a:ext cx="2292101" cy="289561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1004150" y="5962987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>
                <a:solidFill>
                  <a:srgbClr val="1E4B7D"/>
                </a:solidFill>
              </a:rPr>
              <a:t>Źródło: Dane GUS.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13" name="Tytuł 12"/>
          <p:cNvSpPr txBox="1">
            <a:spLocks noGrp="1"/>
          </p:cNvSpPr>
          <p:nvPr>
            <p:ph type="title"/>
          </p:nvPr>
        </p:nvSpPr>
        <p:spPr>
          <a:xfrm>
            <a:off x="964894" y="316468"/>
            <a:ext cx="92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Przyczyny pozostawania poza rynkiem pracy</a:t>
            </a:r>
          </a:p>
        </p:txBody>
      </p:sp>
    </p:spTree>
    <p:extLst>
      <p:ext uri="{BB962C8B-B14F-4D97-AF65-F5344CB8AC3E}">
        <p14:creationId xmlns:p14="http://schemas.microsoft.com/office/powerpoint/2010/main" val="245155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449D1D3-8B01-46B7-A720-3C95652F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09024526-0800-4DF0-8E04-55186FE03382}"/>
              </a:ext>
            </a:extLst>
          </p:cNvPr>
          <p:cNvSpPr/>
          <p:nvPr/>
        </p:nvSpPr>
        <p:spPr>
          <a:xfrm>
            <a:off x="988638" y="305424"/>
            <a:ext cx="9786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Przeciętna miesięczna liczba emerytów w województwie pomorskim w latach 2014 -2019 (w tys.)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677F0FC3-EF55-4967-8958-09BF981DA331}"/>
              </a:ext>
            </a:extLst>
          </p:cNvPr>
          <p:cNvSpPr/>
          <p:nvPr/>
        </p:nvSpPr>
        <p:spPr>
          <a:xfrm>
            <a:off x="10938965" y="5883127"/>
            <a:ext cx="11063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14350"/>
            <a:r>
              <a:rPr lang="pl-PL" sz="1000" i="1" kern="0" dirty="0">
                <a:solidFill>
                  <a:srgbClr val="1F497D"/>
                </a:solidFill>
                <a:latin typeface="Calibri"/>
              </a:rPr>
              <a:t>Źródło:  Dane ZUS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D2E7A67B-5F05-4E00-8DE4-4EA41E906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88521"/>
              </p:ext>
            </p:extLst>
          </p:nvPr>
        </p:nvGraphicFramePr>
        <p:xfrm>
          <a:off x="704193" y="1609644"/>
          <a:ext cx="10983310" cy="404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486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3778" y="310496"/>
            <a:ext cx="9153476" cy="104457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Liczba oświadczeń* o powierzeniu wykonywania pracy cudzoziemcom (tys.)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680814"/>
              </p:ext>
            </p:extLst>
          </p:nvPr>
        </p:nvGraphicFramePr>
        <p:xfrm>
          <a:off x="121186" y="1132113"/>
          <a:ext cx="12070813" cy="40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rostokąt 10"/>
          <p:cNvSpPr/>
          <p:nvPr/>
        </p:nvSpPr>
        <p:spPr>
          <a:xfrm>
            <a:off x="440674" y="4919060"/>
            <a:ext cx="11751325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b="1">
                <a:solidFill>
                  <a:srgbClr val="C6D9F0">
                    <a:lumMod val="25000"/>
                  </a:srgbClr>
                </a:solidFill>
                <a:latin typeface="Calibri"/>
              </a:rPr>
              <a:t>dotyczy </a:t>
            </a:r>
            <a:r>
              <a:rPr lang="pl-PL" sz="1200" b="1" dirty="0">
                <a:solidFill>
                  <a:srgbClr val="C6D9F0">
                    <a:lumMod val="25000"/>
                  </a:srgbClr>
                </a:solidFill>
                <a:latin typeface="Calibri"/>
              </a:rPr>
              <a:t>oświadczeń, zarejestrowanych w powiatowych  urzędach pracy woj. pomorskiego, o  powierzeniu wykonywania pracy obywatelom Republiki Armenii, Republiki Białorusi, Republiki Mołdawii, Federacji Rosyjskiej, Gruzji i Ukrainy bez konieczności uzyskania zezwolenia na pracę</a:t>
            </a:r>
            <a:r>
              <a:rPr lang="pl-PL" sz="1200" b="1">
                <a:solidFill>
                  <a:srgbClr val="C6D9F0">
                    <a:lumMod val="25000"/>
                  </a:srgbClr>
                </a:solidFill>
                <a:latin typeface="Calibri"/>
              </a:rPr>
              <a:t>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>
              <a:solidFill>
                <a:srgbClr val="C6D9F0">
                  <a:lumMod val="25000"/>
                </a:srgbClr>
              </a:solidFill>
              <a:latin typeface="Calibri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200" b="1">
                <a:solidFill>
                  <a:srgbClr val="C6D9F0">
                    <a:lumMod val="25000"/>
                  </a:srgbClr>
                </a:solidFill>
                <a:latin typeface="Calibri"/>
              </a:rPr>
              <a:t>Źródłem danych za lata 2014-2017 jest Przegląd Sytuacji w Zakresie Zatrudniania Cudzoziemców, natomiast za lata 2018-2020 Centralny System Analityczno – Raportowy CeSAR. </a:t>
            </a:r>
            <a:endParaRPr lang="pl-PL" sz="1200" b="1" dirty="0">
              <a:solidFill>
                <a:srgbClr val="C6D9F0">
                  <a:lumMod val="25000"/>
                </a:srgbClr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507557" y="5860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93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1575" y="244421"/>
            <a:ext cx="11022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Ludność wg ekonomicznych grup wieku w województwie pomorskim w latach 2018 -2050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061562" y="5955394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  <a:latin typeface="Calibri" panose="020F0502020204030204"/>
              </a:rPr>
              <a:t>Źródło: </a:t>
            </a:r>
            <a:r>
              <a:rPr lang="pl-PL" sz="1000" i="1">
                <a:solidFill>
                  <a:srgbClr val="1E4B7D"/>
                </a:solidFill>
                <a:latin typeface="Calibri" panose="020F0502020204030204"/>
              </a:rPr>
              <a:t>Dane GUS.</a:t>
            </a:r>
            <a:endParaRPr lang="pl-PL" i="1" dirty="0">
              <a:solidFill>
                <a:srgbClr val="1E4B7D"/>
              </a:solidFill>
              <a:latin typeface="Calibri" panose="020F0502020204030204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465383"/>
              </p:ext>
            </p:extLst>
          </p:nvPr>
        </p:nvGraphicFramePr>
        <p:xfrm>
          <a:off x="0" y="975954"/>
          <a:ext cx="11712072" cy="480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227676" y="3524692"/>
            <a:ext cx="936104" cy="307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b="1">
                <a:solidFill>
                  <a:srgbClr val="C00000"/>
                </a:solidFill>
              </a:rPr>
              <a:t>-52,9 </a:t>
            </a:r>
            <a:r>
              <a:rPr lang="pl-PL" sz="1400" b="1" dirty="0">
                <a:solidFill>
                  <a:srgbClr val="C00000"/>
                </a:solidFill>
              </a:rPr>
              <a:t>tys.</a:t>
            </a:r>
          </a:p>
        </p:txBody>
      </p:sp>
      <p:sp>
        <p:nvSpPr>
          <p:cNvPr id="11" name="pole tekstowe 3"/>
          <p:cNvSpPr txBox="1"/>
          <p:nvPr/>
        </p:nvSpPr>
        <p:spPr>
          <a:xfrm>
            <a:off x="6266961" y="1800478"/>
            <a:ext cx="965099" cy="307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400" b="1" smtClean="0">
                <a:solidFill>
                  <a:srgbClr val="C00000"/>
                </a:solidFill>
              </a:rPr>
              <a:t>+73</a:t>
            </a:r>
            <a:r>
              <a:rPr lang="pl-PL" sz="1400" b="1" smtClean="0">
                <a:solidFill>
                  <a:srgbClr val="C00000"/>
                </a:solidFill>
              </a:rPr>
              <a:t>,7 </a:t>
            </a:r>
            <a:r>
              <a:rPr lang="pl-PL" sz="1400" b="1" dirty="0">
                <a:solidFill>
                  <a:srgbClr val="C00000"/>
                </a:solidFill>
              </a:rPr>
              <a:t>tys.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96953" y="3524690"/>
            <a:ext cx="832247" cy="3385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pl-PL" sz="1400" b="1" dirty="0">
                <a:solidFill>
                  <a:srgbClr val="C00000"/>
                </a:solidFill>
              </a:rPr>
              <a:t>-</a:t>
            </a:r>
            <a:r>
              <a:rPr lang="en-US" sz="1400" b="1" dirty="0">
                <a:solidFill>
                  <a:srgbClr val="C00000"/>
                </a:solidFill>
              </a:rPr>
              <a:t>6,4</a:t>
            </a:r>
            <a:r>
              <a:rPr lang="pl-PL" sz="1400" b="1" dirty="0">
                <a:solidFill>
                  <a:srgbClr val="C00000"/>
                </a:solidFill>
              </a:rPr>
              <a:t> tys</a:t>
            </a:r>
            <a:r>
              <a:rPr lang="pl-PL" sz="1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pole tekstowe 3"/>
          <p:cNvSpPr txBox="1"/>
          <p:nvPr/>
        </p:nvSpPr>
        <p:spPr>
          <a:xfrm>
            <a:off x="4196953" y="1800477"/>
            <a:ext cx="965784" cy="307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400" b="1" smtClean="0">
                <a:solidFill>
                  <a:srgbClr val="C00000"/>
                </a:solidFill>
              </a:rPr>
              <a:t>+13,</a:t>
            </a:r>
            <a:r>
              <a:rPr lang="pl-PL" sz="1400" b="1" dirty="0">
                <a:solidFill>
                  <a:srgbClr val="C00000"/>
                </a:solidFill>
              </a:rPr>
              <a:t>2</a:t>
            </a:r>
            <a:r>
              <a:rPr lang="pl-PL" sz="1400" b="1" smtClean="0">
                <a:solidFill>
                  <a:srgbClr val="C00000"/>
                </a:solidFill>
              </a:rPr>
              <a:t> </a:t>
            </a:r>
            <a:r>
              <a:rPr lang="pl-PL" sz="1400" b="1" dirty="0">
                <a:solidFill>
                  <a:srgbClr val="C00000"/>
                </a:solidFill>
              </a:rPr>
              <a:t>tys.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050336" y="1044639"/>
            <a:ext cx="1593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400" b="1" i="1" dirty="0">
                <a:solidFill>
                  <a:prstClr val="black">
                    <a:lumMod val="50000"/>
                  </a:prstClr>
                </a:solidFill>
                <a:latin typeface="Calibri" panose="020F0502020204030204"/>
              </a:rPr>
              <a:t>Zmiana 2050/2018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7E5E4-5D64-4855-8CA2-EE491972C09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F1375790-0D44-4344-BD09-24A65B11B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47666"/>
              </p:ext>
            </p:extLst>
          </p:nvPr>
        </p:nvGraphicFramePr>
        <p:xfrm>
          <a:off x="502920" y="1131570"/>
          <a:ext cx="11349990" cy="326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815B828-923C-4FF3-9422-A17354F831B3}"/>
              </a:ext>
            </a:extLst>
          </p:cNvPr>
          <p:cNvSpPr txBox="1"/>
          <p:nvPr/>
        </p:nvSpPr>
        <p:spPr>
          <a:xfrm>
            <a:off x="602932" y="4626292"/>
            <a:ext cx="1114996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>
                <a:solidFill>
                  <a:srgbClr val="002060"/>
                </a:solidFill>
              </a:rPr>
              <a:t>W </a:t>
            </a:r>
            <a:r>
              <a:rPr lang="pl-PL" sz="1600" b="1" smtClean="0">
                <a:solidFill>
                  <a:srgbClr val="002060"/>
                </a:solidFill>
              </a:rPr>
              <a:t>sierpniu </a:t>
            </a:r>
            <a:r>
              <a:rPr lang="pl-PL" sz="1600" b="1" dirty="0">
                <a:solidFill>
                  <a:srgbClr val="002060"/>
                </a:solidFill>
              </a:rPr>
              <a:t>br. </a:t>
            </a:r>
            <a:r>
              <a:rPr lang="pl-PL" sz="1600" dirty="0">
                <a:solidFill>
                  <a:srgbClr val="002060"/>
                </a:solidFill>
              </a:rPr>
              <a:t>powiatowe urzędy pracy wpisały do </a:t>
            </a:r>
            <a:r>
              <a:rPr lang="pl-PL" sz="1600">
                <a:solidFill>
                  <a:srgbClr val="002060"/>
                </a:solidFill>
              </a:rPr>
              <a:t>ewidencji </a:t>
            </a:r>
            <a:r>
              <a:rPr lang="pl-PL" sz="1600" b="1" smtClean="0">
                <a:solidFill>
                  <a:srgbClr val="FF0000"/>
                </a:solidFill>
              </a:rPr>
              <a:t>11,7 </a:t>
            </a:r>
            <a:r>
              <a:rPr lang="pl-PL" sz="1600" b="1" dirty="0">
                <a:solidFill>
                  <a:srgbClr val="FF0000"/>
                </a:solidFill>
              </a:rPr>
              <a:t>tys. oświadczeń </a:t>
            </a:r>
            <a:r>
              <a:rPr lang="pl-PL" sz="1600" dirty="0">
                <a:solidFill>
                  <a:srgbClr val="002060"/>
                </a:solidFill>
              </a:rPr>
              <a:t>o powierzeniu wykonywania pracy cudzoziemcom bez konieczności uzyskania zezwolenia na pracę, tj. </a:t>
            </a:r>
            <a:r>
              <a:rPr lang="pl-PL" sz="1600" b="1">
                <a:solidFill>
                  <a:srgbClr val="FF0000"/>
                </a:solidFill>
              </a:rPr>
              <a:t>o </a:t>
            </a:r>
            <a:r>
              <a:rPr lang="pl-PL" sz="1600" b="1" smtClean="0">
                <a:solidFill>
                  <a:srgbClr val="FF0000"/>
                </a:solidFill>
              </a:rPr>
              <a:t>1,5 </a:t>
            </a:r>
            <a:r>
              <a:rPr lang="pl-PL" sz="1600" b="1" dirty="0">
                <a:solidFill>
                  <a:srgbClr val="FF0000"/>
                </a:solidFill>
              </a:rPr>
              <a:t>tys</a:t>
            </a:r>
            <a:r>
              <a:rPr lang="pl-PL" sz="1600" b="1">
                <a:solidFill>
                  <a:srgbClr val="FF0000"/>
                </a:solidFill>
              </a:rPr>
              <a:t>. </a:t>
            </a:r>
            <a:r>
              <a:rPr lang="pl-PL" sz="1600" b="1" smtClean="0">
                <a:solidFill>
                  <a:srgbClr val="FF0000"/>
                </a:solidFill>
              </a:rPr>
              <a:t>więcej </a:t>
            </a:r>
            <a:r>
              <a:rPr lang="pl-PL" sz="1600">
                <a:solidFill>
                  <a:srgbClr val="002060"/>
                </a:solidFill>
              </a:rPr>
              <a:t>niż </a:t>
            </a:r>
            <a:r>
              <a:rPr lang="pl-PL" sz="1600" smtClean="0">
                <a:solidFill>
                  <a:srgbClr val="002060"/>
                </a:solidFill>
              </a:rPr>
              <a:t>w sierpniu 2019 </a:t>
            </a:r>
            <a:r>
              <a:rPr lang="pl-PL" sz="1600" dirty="0">
                <a:solidFill>
                  <a:srgbClr val="002060"/>
                </a:solidFill>
              </a:rPr>
              <a:t>r. 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Od stycznia </a:t>
            </a:r>
            <a:r>
              <a:rPr lang="pl-PL" sz="1600" b="1">
                <a:solidFill>
                  <a:srgbClr val="002060"/>
                </a:solidFill>
              </a:rPr>
              <a:t>do </a:t>
            </a:r>
            <a:r>
              <a:rPr lang="pl-PL" sz="1600" b="1" smtClean="0">
                <a:solidFill>
                  <a:srgbClr val="002060"/>
                </a:solidFill>
              </a:rPr>
              <a:t>sierpnia </a:t>
            </a:r>
            <a:r>
              <a:rPr lang="pl-PL" sz="1600" b="1" dirty="0">
                <a:solidFill>
                  <a:srgbClr val="002060"/>
                </a:solidFill>
              </a:rPr>
              <a:t>2020 r.</a:t>
            </a:r>
            <a:r>
              <a:rPr lang="pl-PL" sz="1600" dirty="0">
                <a:solidFill>
                  <a:srgbClr val="002060"/>
                </a:solidFill>
              </a:rPr>
              <a:t> do ewidencji </a:t>
            </a:r>
            <a:r>
              <a:rPr lang="pl-PL" sz="1600">
                <a:solidFill>
                  <a:srgbClr val="002060"/>
                </a:solidFill>
              </a:rPr>
              <a:t>wpisano </a:t>
            </a:r>
            <a:r>
              <a:rPr lang="pl-PL" sz="1600" b="1" smtClean="0">
                <a:solidFill>
                  <a:srgbClr val="FF0000"/>
                </a:solidFill>
              </a:rPr>
              <a:t>76,8 </a:t>
            </a:r>
            <a:r>
              <a:rPr lang="pl-PL" sz="1600" b="1" dirty="0">
                <a:solidFill>
                  <a:srgbClr val="FF0000"/>
                </a:solidFill>
              </a:rPr>
              <a:t>tys. oświadczeń </a:t>
            </a:r>
            <a:r>
              <a:rPr lang="pl-PL" sz="1600" dirty="0">
                <a:solidFill>
                  <a:srgbClr val="002060"/>
                </a:solidFill>
              </a:rPr>
              <a:t>o powierzeniu wykonywania pracy cudzoziemcom (od stycznia </a:t>
            </a:r>
            <a:r>
              <a:rPr lang="pl-PL" sz="1600">
                <a:solidFill>
                  <a:srgbClr val="002060"/>
                </a:solidFill>
              </a:rPr>
              <a:t>do </a:t>
            </a:r>
            <a:r>
              <a:rPr lang="pl-PL" sz="1600" smtClean="0">
                <a:solidFill>
                  <a:srgbClr val="002060"/>
                </a:solidFill>
              </a:rPr>
              <a:t>sierpnia </a:t>
            </a:r>
            <a:r>
              <a:rPr lang="pl-PL" sz="1600" dirty="0">
                <a:solidFill>
                  <a:srgbClr val="002060"/>
                </a:solidFill>
              </a:rPr>
              <a:t>2019 r</a:t>
            </a:r>
            <a:r>
              <a:rPr lang="pl-PL" sz="1600">
                <a:solidFill>
                  <a:srgbClr val="002060"/>
                </a:solidFill>
              </a:rPr>
              <a:t>. </a:t>
            </a:r>
            <a:r>
              <a:rPr lang="pl-PL" sz="1600" smtClean="0">
                <a:solidFill>
                  <a:srgbClr val="002060"/>
                </a:solidFill>
              </a:rPr>
              <a:t>–88,9 </a:t>
            </a:r>
            <a:r>
              <a:rPr lang="pl-PL" sz="1600" dirty="0">
                <a:solidFill>
                  <a:srgbClr val="002060"/>
                </a:solidFill>
              </a:rPr>
              <a:t>tys.), tj. </a:t>
            </a:r>
            <a:r>
              <a:rPr lang="pl-PL" sz="1600">
                <a:solidFill>
                  <a:srgbClr val="002060"/>
                </a:solidFill>
              </a:rPr>
              <a:t>o </a:t>
            </a:r>
            <a:r>
              <a:rPr lang="pl-PL" sz="1600" b="1" smtClean="0">
                <a:solidFill>
                  <a:srgbClr val="FF0000"/>
                </a:solidFill>
              </a:rPr>
              <a:t>12,1 </a:t>
            </a:r>
            <a:r>
              <a:rPr lang="pl-PL" sz="1600" b="1" dirty="0">
                <a:solidFill>
                  <a:srgbClr val="FF0000"/>
                </a:solidFill>
              </a:rPr>
              <a:t>tys. mniej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>
                <a:solidFill>
                  <a:srgbClr val="002060"/>
                </a:solidFill>
              </a:rPr>
              <a:t>niż w tym samym okresie 2019 r.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7621338-1382-47CC-A142-6CF72A785562}"/>
              </a:ext>
            </a:extLst>
          </p:cNvPr>
          <p:cNvSpPr/>
          <p:nvPr/>
        </p:nvSpPr>
        <p:spPr>
          <a:xfrm>
            <a:off x="434094" y="247441"/>
            <a:ext cx="11689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Oświadczenia o powierzeniu wykonywania pracy cudzoziemcowi wpisane do ewidencji oświadczeń przez powiatowe urzędy pracy województwa pomorskiego w latach 2017 -2020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FFBFF8FD-2D32-40B4-9153-E3523FC3758D}"/>
              </a:ext>
            </a:extLst>
          </p:cNvPr>
          <p:cNvCxnSpPr>
            <a:cxnSpLocks/>
          </p:cNvCxnSpPr>
          <p:nvPr/>
        </p:nvCxnSpPr>
        <p:spPr>
          <a:xfrm flipV="1">
            <a:off x="3967713" y="1450547"/>
            <a:ext cx="0" cy="212598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8DFAD7BB-E976-4EBD-ACC8-02F82676D94B}"/>
              </a:ext>
            </a:extLst>
          </p:cNvPr>
          <p:cNvCxnSpPr>
            <a:cxnSpLocks/>
          </p:cNvCxnSpPr>
          <p:nvPr/>
        </p:nvCxnSpPr>
        <p:spPr>
          <a:xfrm flipH="1">
            <a:off x="4228783" y="3291840"/>
            <a:ext cx="240030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5DE24EB-64E1-46CE-BAA5-EC7E78C79E08}"/>
              </a:ext>
            </a:extLst>
          </p:cNvPr>
          <p:cNvSpPr/>
          <p:nvPr/>
        </p:nvSpPr>
        <p:spPr>
          <a:xfrm>
            <a:off x="693420" y="5948839"/>
            <a:ext cx="37753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i="1" dirty="0">
                <a:solidFill>
                  <a:srgbClr val="1E4B7D"/>
                </a:solidFill>
              </a:rPr>
              <a:t>Źródło: CeSAR, powiatowe urzędy pracy województwa pomorskiego.</a:t>
            </a:r>
          </a:p>
        </p:txBody>
      </p:sp>
    </p:spTree>
    <p:extLst>
      <p:ext uri="{BB962C8B-B14F-4D97-AF65-F5344CB8AC3E}">
        <p14:creationId xmlns:p14="http://schemas.microsoft.com/office/powerpoint/2010/main" val="234600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572BC4F-A3D8-4386-BCD2-4F9C20FE5E7A}"/>
              </a:ext>
            </a:extLst>
          </p:cNvPr>
          <p:cNvSpPr txBox="1"/>
          <p:nvPr/>
        </p:nvSpPr>
        <p:spPr>
          <a:xfrm>
            <a:off x="476060" y="219120"/>
            <a:ext cx="711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1E4B7D"/>
                </a:solidFill>
                <a:latin typeface="+mn-lt"/>
                <a:ea typeface="+mj-ea"/>
                <a:cs typeface="+mj-cs"/>
              </a:rPr>
              <a:t>Oświadczenia o powierzeniu wykonywania pracy cudzoziemcowi</a:t>
            </a:r>
          </a:p>
          <a:p>
            <a:r>
              <a:rPr lang="pl-PL" b="1" dirty="0">
                <a:solidFill>
                  <a:srgbClr val="1E4B7D"/>
                </a:solidFill>
                <a:latin typeface="+mn-lt"/>
                <a:ea typeface="+mj-ea"/>
                <a:cs typeface="+mj-cs"/>
              </a:rPr>
              <a:t>Wpisane do ewidencji oświadczeń w województwie </a:t>
            </a:r>
            <a:r>
              <a:rPr lang="pl-PL" b="1">
                <a:solidFill>
                  <a:srgbClr val="1E4B7D"/>
                </a:solidFill>
                <a:latin typeface="+mn-lt"/>
                <a:ea typeface="+mj-ea"/>
                <a:cs typeface="+mj-cs"/>
              </a:rPr>
              <a:t>pomorskim </a:t>
            </a:r>
            <a:endParaRPr lang="pl-PL" b="1" dirty="0">
              <a:solidFill>
                <a:srgbClr val="1E4B7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xmlns="" id="{96B31AC7-9D29-4B98-BCFE-1A42F160B813}"/>
              </a:ext>
            </a:extLst>
          </p:cNvPr>
          <p:cNvSpPr txBox="1">
            <a:spLocks/>
          </p:cNvSpPr>
          <p:nvPr/>
        </p:nvSpPr>
        <p:spPr>
          <a:xfrm>
            <a:off x="8101361" y="280676"/>
            <a:ext cx="409063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263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pl-PL" sz="2000" dirty="0">
                <a:solidFill>
                  <a:srgbClr val="1E4B7D"/>
                </a:solidFill>
                <a:latin typeface="+mn-lt"/>
                <a:ea typeface="+mn-ea"/>
                <a:cs typeface="+mn-cs"/>
              </a:rPr>
              <a:t>Zmiana liczby oświadczeń</a:t>
            </a:r>
          </a:p>
          <a:p>
            <a:pPr algn="l" eaLnBrk="0" hangingPunct="0"/>
            <a:r>
              <a:rPr lang="pl-PL" sz="2000" dirty="0">
                <a:solidFill>
                  <a:srgbClr val="1E4B7D"/>
                </a:solidFill>
                <a:latin typeface="+mn-lt"/>
                <a:ea typeface="+mn-ea"/>
                <a:cs typeface="+mn-cs"/>
              </a:rPr>
              <a:t>w województwie pomorskim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E7E1DCC-9828-48C1-A66B-2FFC84C7E03A}"/>
              </a:ext>
            </a:extLst>
          </p:cNvPr>
          <p:cNvSpPr txBox="1"/>
          <p:nvPr/>
        </p:nvSpPr>
        <p:spPr>
          <a:xfrm>
            <a:off x="8029572" y="865451"/>
            <a:ext cx="390797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1600" b="1" i="0" dirty="0">
                <a:solidFill>
                  <a:srgbClr val="FF0000"/>
                </a:solidFill>
                <a:latin typeface="+mj-lt"/>
              </a:rPr>
              <a:t>Zmiana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: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sierpień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2020 r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./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sierpień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600" b="1" i="0" dirty="0">
                <a:solidFill>
                  <a:srgbClr val="FF0000"/>
                </a:solidFill>
                <a:latin typeface="+mj-lt"/>
              </a:rPr>
              <a:t>2019 </a:t>
            </a:r>
            <a:r>
              <a:rPr lang="pl-PL" sz="1600" b="1" i="0">
                <a:solidFill>
                  <a:srgbClr val="FF0000"/>
                </a:solidFill>
                <a:latin typeface="+mj-lt"/>
              </a:rPr>
              <a:t>r</a:t>
            </a:r>
            <a:r>
              <a:rPr lang="pl-PL" sz="1600" b="1" i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pl-PL" sz="1600" b="1" smtClean="0">
                <a:solidFill>
                  <a:srgbClr val="FF0000"/>
                </a:solidFill>
                <a:latin typeface="+mj-lt"/>
              </a:rPr>
              <a:t>[%]</a:t>
            </a:r>
            <a:endParaRPr lang="pl-PL" sz="16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2" name="Symbol zastępczy zawartości 4">
            <a:extLst>
              <a:ext uri="{FF2B5EF4-FFF2-40B4-BE49-F238E27FC236}">
                <a16:creationId xmlns:a16="http://schemas.microsoft.com/office/drawing/2014/main" xmlns="" id="{49E8D950-8E60-4D49-AE5B-DF72D2201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865119"/>
              </p:ext>
            </p:extLst>
          </p:nvPr>
        </p:nvGraphicFramePr>
        <p:xfrm>
          <a:off x="7858125" y="1358925"/>
          <a:ext cx="4141572" cy="465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A923AD4-97B9-4FCC-A79B-10EEC68CF095}"/>
              </a:ext>
            </a:extLst>
          </p:cNvPr>
          <p:cNvSpPr txBox="1"/>
          <p:nvPr/>
        </p:nvSpPr>
        <p:spPr>
          <a:xfrm>
            <a:off x="659613" y="1013696"/>
            <a:ext cx="238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>
                <a:solidFill>
                  <a:srgbClr val="002060"/>
                </a:solidFill>
              </a:rPr>
              <a:t>sierpień </a:t>
            </a:r>
            <a:r>
              <a:rPr lang="pl-PL" sz="1600" b="1" dirty="0">
                <a:solidFill>
                  <a:srgbClr val="002060"/>
                </a:solidFill>
              </a:rPr>
              <a:t>2020 r.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74C4D18C-2EDE-4240-B0D8-65C1BFD642F9}"/>
              </a:ext>
            </a:extLst>
          </p:cNvPr>
          <p:cNvSpPr/>
          <p:nvPr/>
        </p:nvSpPr>
        <p:spPr>
          <a:xfrm>
            <a:off x="4869333" y="5502753"/>
            <a:ext cx="1923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woj</a:t>
            </a:r>
            <a:r>
              <a:rPr lang="pl-PL" sz="1400" b="1"/>
              <a:t>. </a:t>
            </a:r>
            <a:r>
              <a:rPr lang="pl-PL" sz="1400" b="1" smtClean="0"/>
              <a:t>pomorskie: 11 678</a:t>
            </a:r>
            <a:endParaRPr lang="pl-PL" sz="14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24269AB-46A5-4EB5-BC0F-1C288A4D57DD}"/>
              </a:ext>
            </a:extLst>
          </p:cNvPr>
          <p:cNvSpPr/>
          <p:nvPr/>
        </p:nvSpPr>
        <p:spPr>
          <a:xfrm>
            <a:off x="480401" y="5988276"/>
            <a:ext cx="3711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i="1" dirty="0">
                <a:solidFill>
                  <a:srgbClr val="1E4B7D"/>
                </a:solidFill>
              </a:rPr>
              <a:t>Źródło: CeSAR, powiatowe urzędy pracy województwa pomorskiego.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r="3737" b="9703"/>
          <a:stretch/>
        </p:blipFill>
        <p:spPr>
          <a:xfrm>
            <a:off x="285023" y="1500495"/>
            <a:ext cx="6467711" cy="38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7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064" y="600574"/>
            <a:ext cx="11330688" cy="720090"/>
          </a:xfrm>
        </p:spPr>
        <p:txBody>
          <a:bodyPr>
            <a:noAutofit/>
          </a:bodyPr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Liczba zezwoleń na pracę dla cudzoziemców spoza UE wydanych przez Wojewodę Pomorskiego (w tys.)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319391"/>
              </p:ext>
            </p:extLst>
          </p:nvPr>
        </p:nvGraphicFramePr>
        <p:xfrm>
          <a:off x="333829" y="1320665"/>
          <a:ext cx="11206565" cy="455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5519936" y="5877284"/>
            <a:ext cx="651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Źródło: Sprawozdanie o wydawanych zezwoleniach na pracę cudzoziemców w RP </a:t>
            </a:r>
            <a:r>
              <a:rPr lang="pl-PL" sz="1000" kern="0">
                <a:solidFill>
                  <a:schemeClr val="accent1">
                    <a:lumMod val="75000"/>
                  </a:schemeClr>
                </a:solidFill>
                <a:latin typeface="Calibri"/>
              </a:rPr>
              <a:t>– MRPiPS-04</a:t>
            </a:r>
            <a:r>
              <a:rPr lang="pl-PL" sz="10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B1EAF1B-15C6-41C3-9DF0-1ED2ED2D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973738FF-E2D3-494B-8A4F-4CAEC6EA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00" y="329391"/>
            <a:ext cx="10814059" cy="574494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Udział w kształceniu ustawicznym osób w wieku 25 - 64 lata </a:t>
            </a:r>
            <a:r>
              <a:rPr lang="pl-PL" sz="2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 </a:t>
            </a:r>
            <a:r>
              <a:rPr lang="pl-PL" sz="28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2019 </a:t>
            </a:r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r. według województw (w %)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D247740E-386C-4259-8974-C9532C90046E}"/>
              </a:ext>
            </a:extLst>
          </p:cNvPr>
          <p:cNvSpPr/>
          <p:nvPr/>
        </p:nvSpPr>
        <p:spPr>
          <a:xfrm>
            <a:off x="10085781" y="5939874"/>
            <a:ext cx="18948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i="1" dirty="0">
                <a:solidFill>
                  <a:srgbClr val="0F3277"/>
                </a:solidFill>
                <a:latin typeface="+mn-lt"/>
              </a:rPr>
              <a:t>Źródło: EUROSTAT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28" y="1206367"/>
            <a:ext cx="6487613" cy="48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77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2BE5D4-4ABB-4750-BC43-CADE268B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5" y="309405"/>
            <a:ext cx="10823367" cy="1044574"/>
          </a:xfrm>
        </p:spPr>
        <p:txBody>
          <a:bodyPr/>
          <a:lstStyle/>
          <a:p>
            <a:pPr eaLnBrk="0" hangingPunct="0"/>
            <a:r>
              <a:rPr lang="pl-PL" sz="28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Wyzwania regionalnej polityki rynku pracy województwa pomorskiego </a:t>
            </a:r>
            <a:endParaRPr lang="pl-PL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9AD334-F749-44A1-993A-1996044F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37" y="1938754"/>
            <a:ext cx="11343992" cy="325924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sz="3200" b="1" dirty="0">
                <a:solidFill>
                  <a:srgbClr val="C00000"/>
                </a:solidFill>
              </a:rPr>
              <a:t>I.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 Mobilność i aktywizacja zawodowa – inicjowanie i promowanie</a:t>
            </a:r>
          </a:p>
          <a:p>
            <a:pPr marL="0" indent="0">
              <a:spcBef>
                <a:spcPts val="1200"/>
              </a:spcBef>
              <a:buNone/>
            </a:pP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3200" b="1" dirty="0">
                <a:solidFill>
                  <a:srgbClr val="C00000"/>
                </a:solidFill>
              </a:rPr>
              <a:t>II.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 Kompetencje przyszłości – wspieranie i rozwój</a:t>
            </a:r>
          </a:p>
          <a:p>
            <a:pPr marL="0" indent="0">
              <a:spcBef>
                <a:spcPts val="1200"/>
              </a:spcBef>
              <a:buNone/>
            </a:pP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3200" b="1" dirty="0">
                <a:solidFill>
                  <a:srgbClr val="C00000"/>
                </a:solidFill>
              </a:rPr>
              <a:t>III.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 Partnerstwo instytucji runku pracy – dialog i współpraca </a:t>
            </a:r>
          </a:p>
          <a:p>
            <a:pPr marL="0" indent="0">
              <a:spcBef>
                <a:spcPts val="1200"/>
              </a:spcBef>
              <a:buNone/>
            </a:pP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754A9E2-4317-4C26-B871-147ACD99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776220" y="1061591"/>
            <a:ext cx="200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>
                <a:solidFill>
                  <a:srgbClr val="C00000"/>
                </a:solidFill>
              </a:rPr>
              <a:t>RPDZ 2020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1051040" y="5876525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000" i="1" dirty="0">
                <a:solidFill>
                  <a:srgbClr val="1E4B7D"/>
                </a:solidFill>
              </a:rPr>
              <a:t>Źródło: Dane GUS.</a:t>
            </a:r>
            <a:endParaRPr lang="pl-PL" i="1" dirty="0">
              <a:solidFill>
                <a:srgbClr val="1E4B7D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5036" y="268167"/>
            <a:ext cx="1137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Współczynnik obciążenia demograficznego w województwie pomorskim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858-5248-49D3-8D8B-0619AC04279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4130" y="3642152"/>
            <a:ext cx="112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61833" y="4052941"/>
            <a:ext cx="16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72,4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947300" y="5002893"/>
            <a:ext cx="81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612980" y="5507193"/>
            <a:ext cx="11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r.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366258" y="5507193"/>
            <a:ext cx="177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2025 r.  </a:t>
            </a:r>
          </a:p>
          <a:p>
            <a:pPr algn="ctr"/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(prognoza)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7807644" y="5492399"/>
            <a:ext cx="120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accent1">
                    <a:lumMod val="50000"/>
                  </a:schemeClr>
                </a:solidFill>
              </a:rPr>
              <a:t>2050 r. (prognoza)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25830" t="26480" r="62525" b="23621"/>
          <a:stretch/>
        </p:blipFill>
        <p:spPr>
          <a:xfrm>
            <a:off x="1351152" y="1009933"/>
            <a:ext cx="1610435" cy="4312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Prostokąt zaokrąglony 33"/>
          <p:cNvSpPr/>
          <p:nvPr/>
        </p:nvSpPr>
        <p:spPr>
          <a:xfrm>
            <a:off x="550024" y="3667709"/>
            <a:ext cx="758884" cy="3182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/>
          <p:cNvSpPr txBox="1"/>
          <p:nvPr/>
        </p:nvSpPr>
        <p:spPr>
          <a:xfrm>
            <a:off x="9485434" y="3893496"/>
            <a:ext cx="2340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Ludność w wieku nieprodukcyjnym na 100 osób w wieku produkcyjnym 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9533081" y="3667710"/>
            <a:ext cx="2292823" cy="16168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3"/>
              </a:clrFrom>
              <a:clrTo>
                <a:srgbClr val="F2F2F3">
                  <a:alpha val="0"/>
                </a:srgbClr>
              </a:clrTo>
            </a:clrChange>
          </a:blip>
          <a:srcRect l="42431" t="27033" r="45924" b="21841"/>
          <a:stretch/>
        </p:blipFill>
        <p:spPr>
          <a:xfrm>
            <a:off x="4462817" y="1009933"/>
            <a:ext cx="1610437" cy="4418753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 l="58990" t="26954" r="29463" b="22631"/>
          <a:stretch/>
        </p:blipFill>
        <p:spPr>
          <a:xfrm>
            <a:off x="7601803" y="1050878"/>
            <a:ext cx="1596788" cy="4357280"/>
          </a:xfrm>
          <a:prstGeom prst="rect">
            <a:avLst/>
          </a:prstGeom>
        </p:spPr>
      </p:pic>
      <p:sp>
        <p:nvSpPr>
          <p:cNvPr id="41" name="Prostokąt zaokrąglony 40"/>
          <p:cNvSpPr/>
          <p:nvPr/>
        </p:nvSpPr>
        <p:spPr>
          <a:xfrm>
            <a:off x="3689974" y="4078676"/>
            <a:ext cx="758884" cy="3182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zaokrąglony 41"/>
          <p:cNvSpPr/>
          <p:nvPr/>
        </p:nvSpPr>
        <p:spPr>
          <a:xfrm>
            <a:off x="6819421" y="5028450"/>
            <a:ext cx="758884" cy="31821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Strzałka w dół 44"/>
          <p:cNvSpPr/>
          <p:nvPr/>
        </p:nvSpPr>
        <p:spPr>
          <a:xfrm>
            <a:off x="3448774" y="3985927"/>
            <a:ext cx="139997" cy="42623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Strzałka w dół 46"/>
          <p:cNvSpPr/>
          <p:nvPr/>
        </p:nvSpPr>
        <p:spPr>
          <a:xfrm>
            <a:off x="6595626" y="4436211"/>
            <a:ext cx="129647" cy="9001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ole tekstowe 49"/>
          <p:cNvSpPr txBox="1"/>
          <p:nvPr/>
        </p:nvSpPr>
        <p:spPr>
          <a:xfrm>
            <a:off x="6301947" y="4078676"/>
            <a:ext cx="121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rgbClr val="C00000"/>
                </a:solidFill>
              </a:rPr>
              <a:t>+27,6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3190280" y="3642152"/>
            <a:ext cx="59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5,1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43" y="2540916"/>
            <a:ext cx="3133726" cy="2771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C0371E-8FD8-4204-A235-A31C2A0B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42" y="274040"/>
            <a:ext cx="11386867" cy="621078"/>
          </a:xfrm>
        </p:spPr>
        <p:txBody>
          <a:bodyPr/>
          <a:lstStyle/>
          <a:p>
            <a:pPr eaLnBrk="0" hangingPunct="0"/>
            <a:r>
              <a:rPr lang="pl-PL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Udział osób w wieku poprodukcyjnym w ogóle ludności będzie zwiększał się                             we wszystkich powiatach województwa pomorskiego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7E5065B-0F17-4A40-A961-E77E725F8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4" r="30747" b="5718"/>
          <a:stretch/>
        </p:blipFill>
        <p:spPr>
          <a:xfrm>
            <a:off x="178683" y="3637754"/>
            <a:ext cx="2805964" cy="249493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6CC867B2-DF53-4457-BF92-5F9364794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4" r="30151" b="9341"/>
          <a:stretch/>
        </p:blipFill>
        <p:spPr>
          <a:xfrm>
            <a:off x="5673807" y="1648982"/>
            <a:ext cx="3233489" cy="273084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83D2256-D025-4A4B-A674-2031646BAE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52" r="30582" b="9451"/>
          <a:stretch/>
        </p:blipFill>
        <p:spPr>
          <a:xfrm>
            <a:off x="8610600" y="762332"/>
            <a:ext cx="3499061" cy="2821938"/>
          </a:xfrm>
          <a:prstGeom prst="rect">
            <a:avLst/>
          </a:prstGeom>
        </p:spPr>
      </p:pic>
      <p:sp>
        <p:nvSpPr>
          <p:cNvPr id="18" name="Strzałka: w prawo 17">
            <a:extLst>
              <a:ext uri="{FF2B5EF4-FFF2-40B4-BE49-F238E27FC236}">
                <a16:creationId xmlns:a16="http://schemas.microsoft.com/office/drawing/2014/main" xmlns="" id="{3BD42176-C598-4693-8EAB-E667D1A7BFCD}"/>
              </a:ext>
            </a:extLst>
          </p:cNvPr>
          <p:cNvSpPr/>
          <p:nvPr/>
        </p:nvSpPr>
        <p:spPr>
          <a:xfrm rot="20732912">
            <a:off x="3653332" y="4864521"/>
            <a:ext cx="7559344" cy="330136"/>
          </a:xfrm>
          <a:prstGeom prst="rightArrow">
            <a:avLst>
              <a:gd name="adj1" fmla="val 50000"/>
              <a:gd name="adj2" fmla="val 108998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5029589"/>
            <a:ext cx="1704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71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7AFC04FC-03E6-42D8-A96B-4A27EAAA0951}"/>
              </a:ext>
            </a:extLst>
          </p:cNvPr>
          <p:cNvSpPr/>
          <p:nvPr/>
        </p:nvSpPr>
        <p:spPr>
          <a:xfrm>
            <a:off x="607644" y="260878"/>
            <a:ext cx="1116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Liczba podmiotów gospodarki narodowej wg rejestru REGON </a:t>
            </a:r>
          </a:p>
          <a:p>
            <a:r>
              <a:rPr lang="pl-PL" sz="2800" b="1" dirty="0">
                <a:solidFill>
                  <a:srgbClr val="002060"/>
                </a:solidFill>
              </a:rPr>
              <a:t>w województwie pomorskim w latach 2015-2020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34421F0-D50B-41B0-A517-D83AC583A756}"/>
              </a:ext>
            </a:extLst>
          </p:cNvPr>
          <p:cNvSpPr/>
          <p:nvPr/>
        </p:nvSpPr>
        <p:spPr>
          <a:xfrm>
            <a:off x="10982538" y="5897806"/>
            <a:ext cx="11304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</a:t>
            </a:r>
            <a:r>
              <a:rPr lang="pl-PL" sz="1000" i="1">
                <a:solidFill>
                  <a:srgbClr val="1E4B7D"/>
                </a:solidFill>
              </a:rPr>
              <a:t>Dane GUS.</a:t>
            </a:r>
            <a:endParaRPr lang="pl-PL" sz="1000" i="1" dirty="0">
              <a:solidFill>
                <a:srgbClr val="1E4B7D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52774"/>
              </p:ext>
            </p:extLst>
          </p:nvPr>
        </p:nvGraphicFramePr>
        <p:xfrm>
          <a:off x="1004711" y="1478844"/>
          <a:ext cx="10419645" cy="403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15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7084" y="282410"/>
            <a:ext cx="1081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Przeciętne zatrudnienie w sektorze przedsiębiorstw  w województwie pomorskim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w latach 2015-2020 (tys.)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9C2F0069-CB1C-4A8A-B013-903681562F38}"/>
              </a:ext>
            </a:extLst>
          </p:cNvPr>
          <p:cNvSpPr/>
          <p:nvPr/>
        </p:nvSpPr>
        <p:spPr>
          <a:xfrm>
            <a:off x="11361323" y="5912392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 dirty="0">
                <a:solidFill>
                  <a:srgbClr val="1E4B7D"/>
                </a:solidFill>
              </a:rPr>
              <a:t>Źródło: GUS.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xmlns="" id="{B92F177F-771B-4F8F-90CE-34EB48EF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8132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13858-5248-49D3-8D8B-0619AC042796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761711"/>
              </p:ext>
            </p:extLst>
          </p:nvPr>
        </p:nvGraphicFramePr>
        <p:xfrm>
          <a:off x="852294" y="1336123"/>
          <a:ext cx="10238493" cy="41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79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227" y="250201"/>
            <a:ext cx="10251194" cy="1044574"/>
          </a:xfrm>
        </p:spPr>
        <p:txBody>
          <a:bodyPr/>
          <a:lstStyle/>
          <a:p>
            <a:pPr eaLnBrk="0" hangingPunct="0"/>
            <a:r>
              <a:rPr lang="pl-PL" sz="2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Przeciętne miesięczne </a:t>
            </a:r>
            <a:r>
              <a:rPr lang="pl-PL" sz="2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wynagrodzenie </a:t>
            </a:r>
            <a:r>
              <a:rPr lang="pl-PL" sz="260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brutto w sektorze przedsiębiorstw w województwie pomorskim </a:t>
            </a:r>
            <a:r>
              <a:rPr lang="pl-PL" sz="2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(w zł)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14701"/>
              </p:ext>
            </p:extLst>
          </p:nvPr>
        </p:nvGraphicFramePr>
        <p:xfrm>
          <a:off x="646227" y="1294775"/>
          <a:ext cx="11122911" cy="410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353800" y="5866349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i="1">
                <a:solidFill>
                  <a:srgbClr val="1E4B7D"/>
                </a:solidFill>
              </a:rPr>
              <a:t>Źródło: GUS.</a:t>
            </a:r>
            <a:endParaRPr lang="pl-PL" sz="1000" i="1" dirty="0">
              <a:solidFill>
                <a:srgbClr val="1E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0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1A099AC-67CE-41C7-900D-8D877CDA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06C3-129D-4547-A96D-5B16187F81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71510" y="433685"/>
            <a:ext cx="988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Pracujący w województwie pomorskim w wieku 20 – 64 lata (tys.)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944208" y="5846587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rgbClr val="1E4B7D"/>
                </a:solidFill>
                <a:latin typeface="Calibri" panose="020F0502020204030204"/>
              </a:rPr>
              <a:t>Źródło</a:t>
            </a:r>
            <a:r>
              <a:rPr lang="pl-PL" sz="1000" i="1">
                <a:solidFill>
                  <a:srgbClr val="1E4B7D"/>
                </a:solidFill>
                <a:latin typeface="Calibri" panose="020F0502020204030204"/>
              </a:rPr>
              <a:t>: Eurostat.</a:t>
            </a:r>
            <a:endParaRPr lang="pl-PL" sz="1000" i="1" dirty="0">
              <a:solidFill>
                <a:srgbClr val="1E4B7D"/>
              </a:solidFill>
              <a:latin typeface="Calibri" panose="020F0502020204030204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50154"/>
              </p:ext>
            </p:extLst>
          </p:nvPr>
        </p:nvGraphicFramePr>
        <p:xfrm>
          <a:off x="1061155" y="956905"/>
          <a:ext cx="10145821" cy="469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135293"/>
      </p:ext>
    </p:extLst>
  </p:cSld>
  <p:clrMapOvr>
    <a:masterClrMapping/>
  </p:clrMapOvr>
</p:sld>
</file>

<file path=ppt/theme/theme1.xml><?xml version="1.0" encoding="utf-8"?>
<a:theme xmlns:a="http://schemas.openxmlformats.org/drawingml/2006/main" name="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0.xml><?xml version="1.0" encoding="utf-8"?>
<a:theme xmlns:a="http://schemas.openxmlformats.org/drawingml/2006/main" name="2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1.xml><?xml version="1.0" encoding="utf-8"?>
<a:theme xmlns:a="http://schemas.openxmlformats.org/drawingml/2006/main" name="29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2.xml><?xml version="1.0" encoding="utf-8"?>
<a:theme xmlns:a="http://schemas.openxmlformats.org/drawingml/2006/main" name="3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3.xml><?xml version="1.0" encoding="utf-8"?>
<a:theme xmlns:a="http://schemas.openxmlformats.org/drawingml/2006/main" name="24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4.xml><?xml version="1.0" encoding="utf-8"?>
<a:theme xmlns:a="http://schemas.openxmlformats.org/drawingml/2006/main" name="25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5.xml><?xml version="1.0" encoding="utf-8"?>
<a:theme xmlns:a="http://schemas.openxmlformats.org/drawingml/2006/main" name="4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6.xml><?xml version="1.0" encoding="utf-8"?>
<a:theme xmlns:a="http://schemas.openxmlformats.org/drawingml/2006/main" name="17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7.xml><?xml version="1.0" encoding="utf-8"?>
<a:theme xmlns:a="http://schemas.openxmlformats.org/drawingml/2006/main" name="1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1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3.xml><?xml version="1.0" encoding="utf-8"?>
<a:theme xmlns:a="http://schemas.openxmlformats.org/drawingml/2006/main" name="12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4.xml><?xml version="1.0" encoding="utf-8"?>
<a:theme xmlns:a="http://schemas.openxmlformats.org/drawingml/2006/main" name="13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5.xml><?xml version="1.0" encoding="utf-8"?>
<a:theme xmlns:a="http://schemas.openxmlformats.org/drawingml/2006/main" name="14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6.xml><?xml version="1.0" encoding="utf-8"?>
<a:theme xmlns:a="http://schemas.openxmlformats.org/drawingml/2006/main" name="15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7.xml><?xml version="1.0" encoding="utf-8"?>
<a:theme xmlns:a="http://schemas.openxmlformats.org/drawingml/2006/main" name="21_WUP slajdy podstawow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8.xml><?xml version="1.0" encoding="utf-8"?>
<a:theme xmlns:a="http://schemas.openxmlformats.org/drawingml/2006/main" name="22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9.xml><?xml version="1.0" encoding="utf-8"?>
<a:theme xmlns:a="http://schemas.openxmlformats.org/drawingml/2006/main" name="28_WUP slajdy podstaw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WUP [tryb zgodności]" id="{0F4B2AE2-45AC-4FBA-A7F5-77D9827F73D6}" vid="{3ACE634C-7652-4C93-8C76-BD78B580A420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WUP">
    <a:dk1>
      <a:srgbClr val="1F497D"/>
    </a:dk1>
    <a:lt1>
      <a:srgbClr val="FFFFFF"/>
    </a:lt1>
    <a:dk2>
      <a:srgbClr val="1F497D"/>
    </a:dk2>
    <a:lt2>
      <a:srgbClr val="FFFFFF"/>
    </a:lt2>
    <a:accent1>
      <a:srgbClr val="C6D9F0"/>
    </a:accent1>
    <a:accent2>
      <a:srgbClr val="8DB3E2"/>
    </a:accent2>
    <a:accent3>
      <a:srgbClr val="FAC08F"/>
    </a:accent3>
    <a:accent4>
      <a:srgbClr val="548DD4"/>
    </a:accent4>
    <a:accent5>
      <a:srgbClr val="4BACC6"/>
    </a:accent5>
    <a:accent6>
      <a:srgbClr val="E36C09"/>
    </a:accent6>
    <a:hlink>
      <a:srgbClr val="A5A5A5"/>
    </a:hlink>
    <a:folHlink>
      <a:srgbClr val="7F7F7F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WUP">
    <a:dk1>
      <a:srgbClr val="1F497D"/>
    </a:dk1>
    <a:lt1>
      <a:srgbClr val="FFFFFF"/>
    </a:lt1>
    <a:dk2>
      <a:srgbClr val="1F497D"/>
    </a:dk2>
    <a:lt2>
      <a:srgbClr val="FFFFFF"/>
    </a:lt2>
    <a:accent1>
      <a:srgbClr val="C6D9F0"/>
    </a:accent1>
    <a:accent2>
      <a:srgbClr val="8DB3E2"/>
    </a:accent2>
    <a:accent3>
      <a:srgbClr val="FAC08F"/>
    </a:accent3>
    <a:accent4>
      <a:srgbClr val="548DD4"/>
    </a:accent4>
    <a:accent5>
      <a:srgbClr val="4BACC6"/>
    </a:accent5>
    <a:accent6>
      <a:srgbClr val="E36C09"/>
    </a:accent6>
    <a:hlink>
      <a:srgbClr val="A5A5A5"/>
    </a:hlink>
    <a:folHlink>
      <a:srgbClr val="7F7F7F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yw pakietu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14060</TotalTime>
  <Words>1463</Words>
  <Application>Microsoft Office PowerPoint</Application>
  <PresentationFormat>Panoramiczny</PresentationFormat>
  <Paragraphs>227</Paragraphs>
  <Slides>34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17</vt:i4>
      </vt:variant>
      <vt:variant>
        <vt:lpstr>Tytuły slajdów</vt:lpstr>
      </vt:variant>
      <vt:variant>
        <vt:i4>34</vt:i4>
      </vt:variant>
    </vt:vector>
  </HeadingPairs>
  <TitlesOfParts>
    <vt:vector size="54" baseType="lpstr">
      <vt:lpstr>Arial</vt:lpstr>
      <vt:lpstr>Calibri</vt:lpstr>
      <vt:lpstr>Calibri Light</vt:lpstr>
      <vt:lpstr>WUP slajdy podstawowe</vt:lpstr>
      <vt:lpstr>5_WUP slajdy podstawowe</vt:lpstr>
      <vt:lpstr>12_WUP slajdy podstawowe</vt:lpstr>
      <vt:lpstr>13_WUP slajdy podstawowe</vt:lpstr>
      <vt:lpstr>14_WUP slajdy podstawowe</vt:lpstr>
      <vt:lpstr>15_WUP slajdy podstawowe</vt:lpstr>
      <vt:lpstr>21_WUP slajdy podstawowe</vt:lpstr>
      <vt:lpstr>22_WUP slajdy podstawowe</vt:lpstr>
      <vt:lpstr>28_WUP slajdy podstawowe</vt:lpstr>
      <vt:lpstr>2_WUP slajdy podstawowe</vt:lpstr>
      <vt:lpstr>29_WUP slajdy podstawowe</vt:lpstr>
      <vt:lpstr>3_WUP slajdy podstawowe</vt:lpstr>
      <vt:lpstr>24_WUP slajdy podstawowe</vt:lpstr>
      <vt:lpstr>25_WUP slajdy podstawowe</vt:lpstr>
      <vt:lpstr>4_WUP slajdy podstawowe</vt:lpstr>
      <vt:lpstr>17_WUP slajdy podstawowe</vt:lpstr>
      <vt:lpstr>1_WUP slajdy podstawowe</vt:lpstr>
      <vt:lpstr>Aktualne informacje o  rynku pracy  w województwie pomorskim </vt:lpstr>
      <vt:lpstr>Prezentacja programu PowerPoint</vt:lpstr>
      <vt:lpstr>Prezentacja programu PowerPoint</vt:lpstr>
      <vt:lpstr>Prezentacja programu PowerPoint</vt:lpstr>
      <vt:lpstr>Udział osób w wieku poprodukcyjnym w ogóle ludności będzie zwiększał się                             we wszystkich powiatach województwa pomorskiego</vt:lpstr>
      <vt:lpstr>Prezentacja programu PowerPoint</vt:lpstr>
      <vt:lpstr>Prezentacja programu PowerPoint</vt:lpstr>
      <vt:lpstr>Przeciętne miesięczne wynagrodzenie brutto w sektorze przedsiębiorstw w województwie pomorskim (w zł)</vt:lpstr>
      <vt:lpstr>Prezentacja programu PowerPoint</vt:lpstr>
      <vt:lpstr>Wskaźnik zatrudnienia  ludności w wieku 20-64 lata (w %)</vt:lpstr>
      <vt:lpstr>Współczynnik aktywności zawodowej ludności w wieku 15 lat i więcej  w województwie pomorskim od 2015 roku</vt:lpstr>
      <vt:lpstr>Stopa bezrobocia w województwie pomorskim </vt:lpstr>
      <vt:lpstr>Zarejestrowani bezrobotni w województwie pomorskim w latach 2017-2020  (stan na koniec miesiąca)</vt:lpstr>
      <vt:lpstr>Prezentacja programu PowerPoint</vt:lpstr>
      <vt:lpstr>Zarejestrowani i wyrejestrowani bezrobotni w województwie pomorskim w latach 2017 - 2020</vt:lpstr>
      <vt:lpstr>Udział zarejestrowanych bezrobotnych po raz pierwszy w zarejestrowanych ogółem  w województwie pomorskim w latach 2017 - 2020</vt:lpstr>
      <vt:lpstr>Udział osób wyrejestrowanych z bezrobocia, które podjęły pracę  w wyrejestrowanych ogółem w województwie pomorskim w latach 2017 - 2020</vt:lpstr>
      <vt:lpstr>Zarejestrowani i wyłączeni z rejestru bezrobotni oraz przyczyny wyłączeń z ewidencji bezrobotnych od stycznia do sierpnia 2020 r.</vt:lpstr>
      <vt:lpstr>Wybrane kategorie bezrobotnych (wg stanu na koniec sierpnia) </vt:lpstr>
      <vt:lpstr>Prezentacja programu PowerPoint</vt:lpstr>
      <vt:lpstr>Wolne miejsca pracy i aktywizacji zawodowej zgłoszone do powiatowych urzędów pracy województwa pomorskiego w latach 2017-2020 </vt:lpstr>
      <vt:lpstr>Prezentacja programu PowerPoint</vt:lpstr>
      <vt:lpstr>Prezentacja programu PowerPoint</vt:lpstr>
      <vt:lpstr>Prezentacja programu PowerPoint</vt:lpstr>
      <vt:lpstr>Prezentacja programu PowerPoint</vt:lpstr>
      <vt:lpstr>Bierni zawodowo, bezrobotni i pracujący w województwie pomorskim  w wieku 15 lat i więcej (wg BAEL) w II kwartale 2020 r.</vt:lpstr>
      <vt:lpstr>Przyczyny pozostawania poza rynkiem pracy</vt:lpstr>
      <vt:lpstr>Prezentacja programu PowerPoint</vt:lpstr>
      <vt:lpstr>Liczba oświadczeń* o powierzeniu wykonywania pracy cudzoziemcom (tys.)</vt:lpstr>
      <vt:lpstr>Prezentacja programu PowerPoint</vt:lpstr>
      <vt:lpstr>Prezentacja programu PowerPoint</vt:lpstr>
      <vt:lpstr>Liczba zezwoleń na pracę dla cudzoziemców spoza UE wydanych przez Wojewodę Pomorskiego (w tys.) </vt:lpstr>
      <vt:lpstr>Udział w kształceniu ustawicznym osób w wieku 25 - 64 lata w 2019 r. według województw (w %) </vt:lpstr>
      <vt:lpstr>Wyzwania regionalnej polityki rynku pracy województwa pomorskiego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Szwarc</dc:creator>
  <cp:lastModifiedBy>Dorota Gabryelczyk</cp:lastModifiedBy>
  <cp:revision>998</cp:revision>
  <cp:lastPrinted>2020-09-23T12:34:08Z</cp:lastPrinted>
  <dcterms:created xsi:type="dcterms:W3CDTF">2018-09-18T08:57:47Z</dcterms:created>
  <dcterms:modified xsi:type="dcterms:W3CDTF">2020-10-22T11:06:33Z</dcterms:modified>
</cp:coreProperties>
</file>