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8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61" r:id="rId3"/>
    <p:sldId id="515" r:id="rId4"/>
    <p:sldId id="516" r:id="rId5"/>
    <p:sldId id="517" r:id="rId6"/>
    <p:sldId id="518" r:id="rId7"/>
    <p:sldId id="514" r:id="rId8"/>
    <p:sldId id="519" r:id="rId9"/>
    <p:sldId id="520" r:id="rId10"/>
    <p:sldId id="521" r:id="rId11"/>
    <p:sldId id="522" r:id="rId12"/>
    <p:sldId id="523" r:id="rId13"/>
    <p:sldId id="511" r:id="rId14"/>
    <p:sldId id="512" r:id="rId15"/>
    <p:sldId id="513" r:id="rId16"/>
    <p:sldId id="524" r:id="rId17"/>
    <p:sldId id="263" r:id="rId18"/>
  </p:sldIdLst>
  <p:sldSz cx="9144000" cy="6858000" type="screen4x3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33CC"/>
    <a:srgbClr val="FFFF66"/>
    <a:srgbClr val="000066"/>
    <a:srgbClr val="EAEAEA"/>
    <a:srgbClr val="003366"/>
    <a:srgbClr val="003399"/>
    <a:srgbClr val="0000CC"/>
    <a:srgbClr val="F2FAA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FD4443E-F989-4FC4-A0C8-D5A2AF1F390B}" styleName="Styl ciemny 1 — Ak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7AC3CCA-C797-4891-BE02-D94E43425B78}" styleName="Styl pośredni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 pośredni 1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yl jasny 2 — Ak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Styl pośredni 1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85" autoAdjust="0"/>
    <p:restoredTop sz="94434" autoAdjust="0"/>
  </p:normalViewPr>
  <p:slideViewPr>
    <p:cSldViewPr>
      <p:cViewPr varScale="1">
        <p:scale>
          <a:sx n="110" d="100"/>
          <a:sy n="110" d="100"/>
        </p:scale>
        <p:origin x="-33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898" y="-90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morawska\AppData\Local\Microsoft\Windows\INetCache\Content.Outlook\7ZGBS6EZ\Rynek%20pracy-wkresy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morawska\AppData\Local\Microsoft\Windows\INetCache\Content.Outlook\7ZGBS6EZ\Rynek%20pracy-wkresy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morawska\AppData\Local\Microsoft\Windows\INetCache\Content.Outlook\7ZGBS6EZ\Rynek%20pracy-wkres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morawska\AppData\Local\Microsoft\Windows\INetCache\Content.Outlook\7ZGBS6EZ\Rynek%20pracy-wkresy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Q:\ANIA\inne\wrzutki\PORP_grudzie&#324;%202016\Kopia%20Rynek%20pracy-wkresy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Q:\ANIA\inne\wrzutki\PORP_grudzie&#324;%202016\Kopia%20Rynek%20pracy-wkresy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Q:\ANIA\inne\wrzutki\PORP_grudzie&#324;%202016\Kopia%20Rynek%20pracy-wkresy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Q:\ANIA\inne\wrzutki\PORP_grudzie&#324;%202016\Kopia%20Rynek%20pracy-wkresy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Q:\ANIA\inne\wrzutki\PORP_grudzie&#324;%202016\Kopia%20Rynek%20pracy-wkres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vert="horz"/>
          <a:lstStyle/>
          <a:p>
            <a:pPr>
              <a:defRPr/>
            </a:pPr>
            <a:r>
              <a:rPr lang="pl-PL" dirty="0"/>
              <a:t>Pracujący wg BAEL w województwie pomorskim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6360357189988144E-2"/>
          <c:y val="0.17583166461828381"/>
          <c:w val="0.83373480549568191"/>
          <c:h val="0.6034704861111112"/>
        </c:manualLayout>
      </c:layout>
      <c:barChart>
        <c:barDir val="col"/>
        <c:grouping val="clustered"/>
        <c:ser>
          <c:idx val="0"/>
          <c:order val="0"/>
          <c:tx>
            <c:strRef>
              <c:f>'rynek pracy'!$A$156</c:f>
              <c:strCache>
                <c:ptCount val="1"/>
                <c:pt idx="0">
                  <c:v>pracujący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0862960900884397E-17"/>
                  <c:y val="0.28236929824561408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3A-48CC-B34F-F6AD61499A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6620380116959069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3A-48CC-B34F-F6AD61499A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3954766081871345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43A-48CC-B34F-F6AD61499A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pl-PL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'rynek pracy'!$B$155:$N$155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 (II Q)</c:v>
                </c:pt>
              </c:strCache>
            </c:strRef>
          </c:cat>
          <c:val>
            <c:numRef>
              <c:f>'rynek pracy'!$B$156:$N$156</c:f>
              <c:numCache>
                <c:formatCode>#,##0</c:formatCode>
                <c:ptCount val="13"/>
                <c:pt idx="0">
                  <c:v>680</c:v>
                </c:pt>
                <c:pt idx="1">
                  <c:v>694</c:v>
                </c:pt>
                <c:pt idx="2">
                  <c:v>704</c:v>
                </c:pt>
                <c:pt idx="3">
                  <c:v>764</c:v>
                </c:pt>
                <c:pt idx="4">
                  <c:v>795</c:v>
                </c:pt>
                <c:pt idx="5">
                  <c:v>789</c:v>
                </c:pt>
                <c:pt idx="6">
                  <c:v>805</c:v>
                </c:pt>
                <c:pt idx="7">
                  <c:v>797</c:v>
                </c:pt>
                <c:pt idx="8">
                  <c:v>859</c:v>
                </c:pt>
                <c:pt idx="9">
                  <c:v>894</c:v>
                </c:pt>
                <c:pt idx="10">
                  <c:v>902</c:v>
                </c:pt>
                <c:pt idx="11">
                  <c:v>995</c:v>
                </c:pt>
                <c:pt idx="12">
                  <c:v>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3A-48CC-B34F-F6AD61499A8E}"/>
            </c:ext>
          </c:extLst>
        </c:ser>
        <c:dLbls>
          <c:showVal val="1"/>
        </c:dLbls>
        <c:gapWidth val="50"/>
        <c:overlap val="-27"/>
        <c:axId val="61397632"/>
        <c:axId val="61440384"/>
      </c:barChart>
      <c:lineChart>
        <c:grouping val="standard"/>
        <c:ser>
          <c:idx val="1"/>
          <c:order val="1"/>
          <c:tx>
            <c:strRef>
              <c:f>'rynek pracy'!$A$157</c:f>
              <c:strCache>
                <c:ptCount val="1"/>
                <c:pt idx="0">
                  <c:v>wskaźnik zatrudnienia (20-64 lata)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'rynek pracy'!$B$155:$N$155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 (II Q)</c:v>
                </c:pt>
              </c:strCache>
            </c:strRef>
          </c:cat>
          <c:val>
            <c:numRef>
              <c:f>'rynek pracy'!$B$157:$N$157</c:f>
              <c:numCache>
                <c:formatCode>General</c:formatCode>
                <c:ptCount val="13"/>
                <c:pt idx="0">
                  <c:v>54.9</c:v>
                </c:pt>
                <c:pt idx="1">
                  <c:v>56.2</c:v>
                </c:pt>
                <c:pt idx="2">
                  <c:v>58.4</c:v>
                </c:pt>
                <c:pt idx="3">
                  <c:v>62.1</c:v>
                </c:pt>
                <c:pt idx="4">
                  <c:v>65</c:v>
                </c:pt>
                <c:pt idx="5">
                  <c:v>63.9</c:v>
                </c:pt>
                <c:pt idx="6">
                  <c:v>64.2</c:v>
                </c:pt>
                <c:pt idx="7">
                  <c:v>63.8</c:v>
                </c:pt>
                <c:pt idx="8">
                  <c:v>64</c:v>
                </c:pt>
                <c:pt idx="9">
                  <c:v>63.9</c:v>
                </c:pt>
                <c:pt idx="10">
                  <c:v>65.7</c:v>
                </c:pt>
                <c:pt idx="11">
                  <c:v>68.599999999999994</c:v>
                </c:pt>
                <c:pt idx="12">
                  <c:v>70.599999999999994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3A-48CC-B34F-F6AD61499A8E}"/>
            </c:ext>
          </c:extLst>
        </c:ser>
        <c:dLbls>
          <c:showVal val="1"/>
        </c:dLbls>
        <c:marker val="1"/>
        <c:axId val="61456768"/>
        <c:axId val="61442304"/>
      </c:lineChart>
      <c:catAx>
        <c:axId val="613976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1440384"/>
        <c:crosses val="autoZero"/>
        <c:auto val="1"/>
        <c:lblAlgn val="ctr"/>
        <c:lblOffset val="100"/>
      </c:catAx>
      <c:valAx>
        <c:axId val="61440384"/>
        <c:scaling>
          <c:orientation val="minMax"/>
        </c:scaling>
        <c:axPos val="l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tys. osób</a:t>
                </a:r>
              </a:p>
            </c:rich>
          </c:tx>
          <c:layout>
            <c:manualLayout>
              <c:xMode val="edge"/>
              <c:yMode val="edge"/>
              <c:x val="1.9863438857852272E-2"/>
              <c:y val="9.862605715952176E-2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1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1397632"/>
        <c:crosses val="autoZero"/>
        <c:crossBetween val="between"/>
        <c:majorUnit val="200"/>
      </c:valAx>
      <c:valAx>
        <c:axId val="61442304"/>
        <c:scaling>
          <c:orientation val="minMax"/>
        </c:scaling>
        <c:axPos val="r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%</a:t>
                </a:r>
              </a:p>
            </c:rich>
          </c:tx>
          <c:layout>
            <c:manualLayout>
              <c:xMode val="edge"/>
              <c:yMode val="edge"/>
              <c:x val="0.94748603351955341"/>
              <c:y val="9.862605715952176E-2"/>
            </c:manualLayout>
          </c:layout>
          <c:spPr>
            <a:noFill/>
            <a:ln>
              <a:noFill/>
            </a:ln>
            <a:effectLst/>
          </c:spPr>
        </c:title>
        <c:numFmt formatCode="#,##0_ ;\-#,##0\ " sourceLinked="0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1456768"/>
        <c:crosses val="max"/>
        <c:crossBetween val="between"/>
      </c:valAx>
      <c:catAx>
        <c:axId val="61456768"/>
        <c:scaling>
          <c:orientation val="minMax"/>
        </c:scaling>
        <c:delete val="1"/>
        <c:axPos val="b"/>
        <c:numFmt formatCode="General" sourceLinked="1"/>
        <c:tickLblPos val="none"/>
        <c:crossAx val="61442304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440079365079382E-2"/>
          <c:y val="0.87020868055555578"/>
          <c:w val="0.83928264248449092"/>
          <c:h val="8.6167783693138156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Garamond" panose="02020404030301010803" pitchFamily="18" charset="0"/>
        </a:defRPr>
      </a:pPr>
      <a:endParaRPr lang="pl-PL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vert="horz"/>
          <a:lstStyle/>
          <a:p>
            <a:pPr>
              <a:defRPr/>
            </a:pPr>
            <a:r>
              <a:rPr lang="pl-PL" dirty="0"/>
              <a:t>Pracujący wg BAEL w województwie pomorskim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636035718998813E-2"/>
          <c:y val="0.17583166461828381"/>
          <c:w val="0.83373480549568191"/>
          <c:h val="0.6034704861111112"/>
        </c:manualLayout>
      </c:layout>
      <c:barChart>
        <c:barDir val="col"/>
        <c:grouping val="clustered"/>
        <c:ser>
          <c:idx val="0"/>
          <c:order val="0"/>
          <c:tx>
            <c:strRef>
              <c:f>'rynek pracy'!$A$156</c:f>
              <c:strCache>
                <c:ptCount val="1"/>
                <c:pt idx="0">
                  <c:v>pracujący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2.0862960900884394E-17"/>
                  <c:y val="0.28236929824561408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43A-48CC-B34F-F6AD61499A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6620380116959069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43A-48CC-B34F-F6AD61499A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.23954766081871345"/>
                </c:manualLayout>
              </c:layout>
              <c:dLblPos val="outEnd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43A-48CC-B34F-F6AD61499A8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pl-PL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'rynek pracy'!$B$155:$N$155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 (II Q)</c:v>
                </c:pt>
              </c:strCache>
            </c:strRef>
          </c:cat>
          <c:val>
            <c:numRef>
              <c:f>'rynek pracy'!$B$156:$N$156</c:f>
              <c:numCache>
                <c:formatCode>#,##0</c:formatCode>
                <c:ptCount val="13"/>
                <c:pt idx="0">
                  <c:v>680</c:v>
                </c:pt>
                <c:pt idx="1">
                  <c:v>694</c:v>
                </c:pt>
                <c:pt idx="2">
                  <c:v>704</c:v>
                </c:pt>
                <c:pt idx="3">
                  <c:v>764</c:v>
                </c:pt>
                <c:pt idx="4">
                  <c:v>795</c:v>
                </c:pt>
                <c:pt idx="5">
                  <c:v>789</c:v>
                </c:pt>
                <c:pt idx="6">
                  <c:v>805</c:v>
                </c:pt>
                <c:pt idx="7">
                  <c:v>797</c:v>
                </c:pt>
                <c:pt idx="8">
                  <c:v>859</c:v>
                </c:pt>
                <c:pt idx="9">
                  <c:v>894</c:v>
                </c:pt>
                <c:pt idx="10">
                  <c:v>902</c:v>
                </c:pt>
                <c:pt idx="11">
                  <c:v>995</c:v>
                </c:pt>
                <c:pt idx="12">
                  <c:v>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43A-48CC-B34F-F6AD61499A8E}"/>
            </c:ext>
          </c:extLst>
        </c:ser>
        <c:dLbls>
          <c:showVal val="1"/>
        </c:dLbls>
        <c:gapWidth val="50"/>
        <c:overlap val="-27"/>
        <c:axId val="62771584"/>
        <c:axId val="62772736"/>
      </c:barChart>
      <c:lineChart>
        <c:grouping val="standard"/>
        <c:ser>
          <c:idx val="1"/>
          <c:order val="1"/>
          <c:tx>
            <c:strRef>
              <c:f>'rynek pracy'!$A$157</c:f>
              <c:strCache>
                <c:ptCount val="1"/>
                <c:pt idx="0">
                  <c:v>wskaźnik zatrudnienia (20-64 lata)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4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'rynek pracy'!$B$155:$N$155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 (II Q)</c:v>
                </c:pt>
              </c:strCache>
            </c:strRef>
          </c:cat>
          <c:val>
            <c:numRef>
              <c:f>'rynek pracy'!$B$157:$N$157</c:f>
              <c:numCache>
                <c:formatCode>General</c:formatCode>
                <c:ptCount val="13"/>
                <c:pt idx="0">
                  <c:v>54.9</c:v>
                </c:pt>
                <c:pt idx="1">
                  <c:v>56.2</c:v>
                </c:pt>
                <c:pt idx="2">
                  <c:v>58.4</c:v>
                </c:pt>
                <c:pt idx="3">
                  <c:v>62.1</c:v>
                </c:pt>
                <c:pt idx="4">
                  <c:v>65</c:v>
                </c:pt>
                <c:pt idx="5">
                  <c:v>63.9</c:v>
                </c:pt>
                <c:pt idx="6">
                  <c:v>64.2</c:v>
                </c:pt>
                <c:pt idx="7">
                  <c:v>63.8</c:v>
                </c:pt>
                <c:pt idx="8">
                  <c:v>64</c:v>
                </c:pt>
                <c:pt idx="9">
                  <c:v>63.9</c:v>
                </c:pt>
                <c:pt idx="10">
                  <c:v>65.7</c:v>
                </c:pt>
                <c:pt idx="11">
                  <c:v>68.599999999999994</c:v>
                </c:pt>
                <c:pt idx="12">
                  <c:v>70.599999999999994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43A-48CC-B34F-F6AD61499A8E}"/>
            </c:ext>
          </c:extLst>
        </c:ser>
        <c:dLbls>
          <c:showVal val="1"/>
        </c:dLbls>
        <c:marker val="1"/>
        <c:axId val="62780928"/>
        <c:axId val="62774656"/>
      </c:lineChart>
      <c:catAx>
        <c:axId val="6277158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2772736"/>
        <c:crosses val="autoZero"/>
        <c:auto val="1"/>
        <c:lblAlgn val="ctr"/>
        <c:lblOffset val="100"/>
      </c:catAx>
      <c:valAx>
        <c:axId val="62772736"/>
        <c:scaling>
          <c:orientation val="minMax"/>
        </c:scaling>
        <c:axPos val="l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tys. osób</a:t>
                </a:r>
              </a:p>
            </c:rich>
          </c:tx>
          <c:layout>
            <c:manualLayout>
              <c:xMode val="edge"/>
              <c:yMode val="edge"/>
              <c:x val="1.9863438857852272E-2"/>
              <c:y val="9.862605715952176E-2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1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2771584"/>
        <c:crosses val="autoZero"/>
        <c:crossBetween val="between"/>
        <c:majorUnit val="200"/>
      </c:valAx>
      <c:valAx>
        <c:axId val="62774656"/>
        <c:scaling>
          <c:orientation val="minMax"/>
        </c:scaling>
        <c:axPos val="r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%</a:t>
                </a:r>
              </a:p>
            </c:rich>
          </c:tx>
          <c:layout>
            <c:manualLayout>
              <c:xMode val="edge"/>
              <c:yMode val="edge"/>
              <c:x val="0.94748603351955341"/>
              <c:y val="9.862605715952176E-2"/>
            </c:manualLayout>
          </c:layout>
          <c:spPr>
            <a:noFill/>
            <a:ln>
              <a:noFill/>
            </a:ln>
            <a:effectLst/>
          </c:spPr>
        </c:title>
        <c:numFmt formatCode="#,##0_ ;\-#,##0\ " sourceLinked="0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2780928"/>
        <c:crosses val="max"/>
        <c:crossBetween val="between"/>
      </c:valAx>
      <c:catAx>
        <c:axId val="62780928"/>
        <c:scaling>
          <c:orientation val="minMax"/>
        </c:scaling>
        <c:delete val="1"/>
        <c:axPos val="b"/>
        <c:numFmt formatCode="General" sourceLinked="1"/>
        <c:tickLblPos val="none"/>
        <c:crossAx val="62774656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7440079365079368E-2"/>
          <c:y val="0.87020868055555578"/>
          <c:w val="0.83928264248449092"/>
          <c:h val="8.6167783693138142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Garamond" panose="02020404030301010803" pitchFamily="18" charset="0"/>
        </a:defRPr>
      </a:pPr>
      <a:endParaRPr lang="pl-PL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vert="horz"/>
          <a:lstStyle/>
          <a:p>
            <a:pPr>
              <a:defRPr/>
            </a:pPr>
            <a:r>
              <a:rPr lang="pl-PL" dirty="0"/>
              <a:t>Bezrobocie rejestrowane w województwie pomorskim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1314143825797644E-2"/>
          <c:y val="0.18560198783929444"/>
          <c:w val="0.84415141076115485"/>
          <c:h val="0.53466286549707598"/>
        </c:manualLayout>
      </c:layout>
      <c:barChart>
        <c:barDir val="col"/>
        <c:grouping val="clustered"/>
        <c:ser>
          <c:idx val="0"/>
          <c:order val="0"/>
          <c:tx>
            <c:strRef>
              <c:f>'rynek pracy'!$A$30</c:f>
              <c:strCache>
                <c:ptCount val="1"/>
                <c:pt idx="0">
                  <c:v>liczba bezrobotnych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98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pl-PL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'rynek pracy'!$B$28:$N$28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 (październik)</c:v>
                </c:pt>
              </c:strCache>
            </c:strRef>
          </c:cat>
          <c:val>
            <c:numRef>
              <c:f>'rynek pracy'!$B$30:$N$30</c:f>
              <c:numCache>
                <c:formatCode>#,##0.0</c:formatCode>
                <c:ptCount val="13"/>
                <c:pt idx="0">
                  <c:v>179.65800000000002</c:v>
                </c:pt>
                <c:pt idx="1">
                  <c:v>159.9</c:v>
                </c:pt>
                <c:pt idx="2">
                  <c:v>125.95099999999999</c:v>
                </c:pt>
                <c:pt idx="3">
                  <c:v>86.903999999999996</c:v>
                </c:pt>
                <c:pt idx="4">
                  <c:v>67.771000000000001</c:v>
                </c:pt>
                <c:pt idx="5">
                  <c:v>100.26700000000001</c:v>
                </c:pt>
                <c:pt idx="6">
                  <c:v>104.694</c:v>
                </c:pt>
                <c:pt idx="7">
                  <c:v>106.667</c:v>
                </c:pt>
                <c:pt idx="8">
                  <c:v>114.64400000000002</c:v>
                </c:pt>
                <c:pt idx="9">
                  <c:v>114.148</c:v>
                </c:pt>
                <c:pt idx="10">
                  <c:v>96.751999999999995</c:v>
                </c:pt>
                <c:pt idx="11">
                  <c:v>77.661999999999992</c:v>
                </c:pt>
                <c:pt idx="12">
                  <c:v>62.730000000000004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4F-478B-A10F-1F1CA8B9AF0C}"/>
            </c:ext>
          </c:extLst>
        </c:ser>
        <c:dLbls>
          <c:showVal val="1"/>
        </c:dLbls>
        <c:gapWidth val="50"/>
        <c:overlap val="-27"/>
        <c:axId val="62052224"/>
        <c:axId val="62053760"/>
      </c:barChart>
      <c:lineChart>
        <c:grouping val="standard"/>
        <c:ser>
          <c:idx val="1"/>
          <c:order val="1"/>
          <c:tx>
            <c:strRef>
              <c:f>'rynek pracy'!$A$31</c:f>
              <c:strCache>
                <c:ptCount val="1"/>
                <c:pt idx="0">
                  <c:v>stopa bezrobocia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'rynek pracy'!$B$28:$N$28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 (październik)</c:v>
                </c:pt>
              </c:strCache>
            </c:strRef>
          </c:cat>
          <c:val>
            <c:numRef>
              <c:f>'rynek pracy'!$B$31:$N$31</c:f>
              <c:numCache>
                <c:formatCode>#,##0.0</c:formatCode>
                <c:ptCount val="13"/>
                <c:pt idx="0">
                  <c:v>21.4</c:v>
                </c:pt>
                <c:pt idx="1">
                  <c:v>19.2</c:v>
                </c:pt>
                <c:pt idx="2">
                  <c:v>15.3</c:v>
                </c:pt>
                <c:pt idx="3">
                  <c:v>10.7</c:v>
                </c:pt>
                <c:pt idx="4">
                  <c:v>8.4</c:v>
                </c:pt>
                <c:pt idx="5">
                  <c:v>11.9</c:v>
                </c:pt>
                <c:pt idx="6">
                  <c:v>12.3</c:v>
                </c:pt>
                <c:pt idx="7">
                  <c:v>12.5</c:v>
                </c:pt>
                <c:pt idx="8">
                  <c:v>13.4</c:v>
                </c:pt>
                <c:pt idx="9">
                  <c:v>13.2</c:v>
                </c:pt>
                <c:pt idx="10">
                  <c:v>11.1</c:v>
                </c:pt>
                <c:pt idx="11">
                  <c:v>9</c:v>
                </c:pt>
                <c:pt idx="12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4F-478B-A10F-1F1CA8B9AF0C}"/>
            </c:ext>
          </c:extLst>
        </c:ser>
        <c:dLbls>
          <c:showVal val="1"/>
        </c:dLbls>
        <c:marker val="1"/>
        <c:axId val="62061952"/>
        <c:axId val="62060032"/>
      </c:lineChart>
      <c:catAx>
        <c:axId val="620522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2053760"/>
        <c:crosses val="autoZero"/>
        <c:auto val="1"/>
        <c:lblAlgn val="ctr"/>
        <c:lblOffset val="100"/>
      </c:catAx>
      <c:valAx>
        <c:axId val="62053760"/>
        <c:scaling>
          <c:orientation val="minMax"/>
        </c:scaling>
        <c:axPos val="l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tys. osób</a:t>
                </a:r>
              </a:p>
            </c:rich>
          </c:tx>
          <c:layout>
            <c:manualLayout>
              <c:xMode val="edge"/>
              <c:yMode val="edge"/>
              <c:x val="1.9863438857852272E-2"/>
              <c:y val="9.862605715952176E-2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0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2052224"/>
        <c:crosses val="autoZero"/>
        <c:crossBetween val="between"/>
      </c:valAx>
      <c:valAx>
        <c:axId val="62060032"/>
        <c:scaling>
          <c:orientation val="minMax"/>
        </c:scaling>
        <c:axPos val="r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%</a:t>
                </a:r>
              </a:p>
            </c:rich>
          </c:tx>
          <c:layout>
            <c:manualLayout>
              <c:xMode val="edge"/>
              <c:yMode val="edge"/>
              <c:x val="0.9349860564304463"/>
              <c:y val="8.4737168270632865E-2"/>
            </c:manualLayout>
          </c:layout>
          <c:spPr>
            <a:noFill/>
            <a:ln>
              <a:noFill/>
            </a:ln>
            <a:effectLst/>
          </c:spPr>
        </c:title>
        <c:numFmt formatCode="#,##0_ ;\-#,##0\ " sourceLinked="0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2061952"/>
        <c:crosses val="max"/>
        <c:crossBetween val="between"/>
      </c:valAx>
      <c:catAx>
        <c:axId val="62061952"/>
        <c:scaling>
          <c:orientation val="minMax"/>
        </c:scaling>
        <c:delete val="1"/>
        <c:axPos val="b"/>
        <c:numFmt formatCode="General" sourceLinked="1"/>
        <c:tickLblPos val="none"/>
        <c:crossAx val="6206003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69318996415771"/>
          <c:y val="0.83388947368421074"/>
          <c:w val="0.59883583058389667"/>
          <c:h val="7.6935557876027863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Garamond" panose="02020404030301010803" pitchFamily="18" charset="0"/>
        </a:defRPr>
      </a:pPr>
      <a:endParaRPr lang="pl-PL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vert="horz"/>
          <a:lstStyle/>
          <a:p>
            <a:pPr>
              <a:defRPr/>
            </a:pPr>
            <a:r>
              <a:rPr lang="pl-PL" dirty="0"/>
              <a:t>Bezrobocie rejestrowane w województwie pomorskim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1314143825797644E-2"/>
          <c:y val="0.18560198783929444"/>
          <c:w val="0.84415141076115485"/>
          <c:h val="0.53466286549707598"/>
        </c:manualLayout>
      </c:layout>
      <c:barChart>
        <c:barDir val="col"/>
        <c:grouping val="clustered"/>
        <c:ser>
          <c:idx val="0"/>
          <c:order val="0"/>
          <c:tx>
            <c:strRef>
              <c:f>'rynek pracy'!$A$30</c:f>
              <c:strCache>
                <c:ptCount val="1"/>
                <c:pt idx="0">
                  <c:v>liczba bezrobotnych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  <a:alpha val="98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pl-PL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'rynek pracy'!$B$28:$N$28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 (październik)</c:v>
                </c:pt>
              </c:strCache>
            </c:strRef>
          </c:cat>
          <c:val>
            <c:numRef>
              <c:f>'rynek pracy'!$B$30:$N$30</c:f>
              <c:numCache>
                <c:formatCode>#,##0.0</c:formatCode>
                <c:ptCount val="13"/>
                <c:pt idx="0">
                  <c:v>179.65800000000002</c:v>
                </c:pt>
                <c:pt idx="1">
                  <c:v>159.9</c:v>
                </c:pt>
                <c:pt idx="2">
                  <c:v>125.95099999999999</c:v>
                </c:pt>
                <c:pt idx="3">
                  <c:v>86.903999999999996</c:v>
                </c:pt>
                <c:pt idx="4">
                  <c:v>67.771000000000001</c:v>
                </c:pt>
                <c:pt idx="5">
                  <c:v>100.26700000000001</c:v>
                </c:pt>
                <c:pt idx="6">
                  <c:v>104.694</c:v>
                </c:pt>
                <c:pt idx="7">
                  <c:v>106.667</c:v>
                </c:pt>
                <c:pt idx="8">
                  <c:v>114.64400000000002</c:v>
                </c:pt>
                <c:pt idx="9">
                  <c:v>114.148</c:v>
                </c:pt>
                <c:pt idx="10">
                  <c:v>96.751999999999995</c:v>
                </c:pt>
                <c:pt idx="11">
                  <c:v>77.661999999999992</c:v>
                </c:pt>
                <c:pt idx="12">
                  <c:v>62.730000000000004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4F-478B-A10F-1F1CA8B9AF0C}"/>
            </c:ext>
          </c:extLst>
        </c:ser>
        <c:dLbls>
          <c:showVal val="1"/>
        </c:dLbls>
        <c:gapWidth val="50"/>
        <c:overlap val="-27"/>
        <c:axId val="62954496"/>
        <c:axId val="63054592"/>
      </c:barChart>
      <c:lineChart>
        <c:grouping val="standard"/>
        <c:ser>
          <c:idx val="1"/>
          <c:order val="1"/>
          <c:tx>
            <c:strRef>
              <c:f>'rynek pracy'!$A$31</c:f>
              <c:strCache>
                <c:ptCount val="1"/>
                <c:pt idx="0">
                  <c:v>stopa bezrobocia</c:v>
                </c:pt>
              </c:strCache>
            </c:strRef>
          </c:tx>
          <c:spPr>
            <a:ln w="2222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'rynek pracy'!$B$28:$N$28</c:f>
              <c:strCache>
                <c:ptCount val="13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 (październik)</c:v>
                </c:pt>
              </c:strCache>
            </c:strRef>
          </c:cat>
          <c:val>
            <c:numRef>
              <c:f>'rynek pracy'!$B$31:$N$31</c:f>
              <c:numCache>
                <c:formatCode>#,##0.0</c:formatCode>
                <c:ptCount val="13"/>
                <c:pt idx="0">
                  <c:v>21.4</c:v>
                </c:pt>
                <c:pt idx="1">
                  <c:v>19.2</c:v>
                </c:pt>
                <c:pt idx="2">
                  <c:v>15.3</c:v>
                </c:pt>
                <c:pt idx="3">
                  <c:v>10.7</c:v>
                </c:pt>
                <c:pt idx="4">
                  <c:v>8.4</c:v>
                </c:pt>
                <c:pt idx="5">
                  <c:v>11.9</c:v>
                </c:pt>
                <c:pt idx="6">
                  <c:v>12.3</c:v>
                </c:pt>
                <c:pt idx="7">
                  <c:v>12.5</c:v>
                </c:pt>
                <c:pt idx="8">
                  <c:v>13.4</c:v>
                </c:pt>
                <c:pt idx="9">
                  <c:v>13.2</c:v>
                </c:pt>
                <c:pt idx="10">
                  <c:v>11.1</c:v>
                </c:pt>
                <c:pt idx="11">
                  <c:v>9</c:v>
                </c:pt>
                <c:pt idx="12">
                  <c:v>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04F-478B-A10F-1F1CA8B9AF0C}"/>
            </c:ext>
          </c:extLst>
        </c:ser>
        <c:dLbls>
          <c:showVal val="1"/>
        </c:dLbls>
        <c:marker val="1"/>
        <c:axId val="63070976"/>
        <c:axId val="63056512"/>
      </c:lineChart>
      <c:catAx>
        <c:axId val="629544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3054592"/>
        <c:crosses val="autoZero"/>
        <c:auto val="1"/>
        <c:lblAlgn val="ctr"/>
        <c:lblOffset val="100"/>
      </c:catAx>
      <c:valAx>
        <c:axId val="63054592"/>
        <c:scaling>
          <c:orientation val="minMax"/>
        </c:scaling>
        <c:axPos val="l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tys. osób</a:t>
                </a:r>
              </a:p>
            </c:rich>
          </c:tx>
          <c:layout>
            <c:manualLayout>
              <c:xMode val="edge"/>
              <c:yMode val="edge"/>
              <c:x val="1.9863438857852272E-2"/>
              <c:y val="9.862605715952176E-2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0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2954496"/>
        <c:crosses val="autoZero"/>
        <c:crossBetween val="between"/>
      </c:valAx>
      <c:valAx>
        <c:axId val="63056512"/>
        <c:scaling>
          <c:orientation val="minMax"/>
        </c:scaling>
        <c:axPos val="r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%</a:t>
                </a:r>
              </a:p>
            </c:rich>
          </c:tx>
          <c:layout>
            <c:manualLayout>
              <c:xMode val="edge"/>
              <c:yMode val="edge"/>
              <c:x val="0.9349860564304463"/>
              <c:y val="8.4737168270632865E-2"/>
            </c:manualLayout>
          </c:layout>
          <c:spPr>
            <a:noFill/>
            <a:ln>
              <a:noFill/>
            </a:ln>
            <a:effectLst/>
          </c:spPr>
        </c:title>
        <c:numFmt formatCode="#,##0_ ;\-#,##0\ " sourceLinked="0"/>
        <c:tickLblPos val="nextTo"/>
        <c:spPr>
          <a:noFill/>
          <a:ln>
            <a:solidFill>
              <a:srgbClr val="D9D9D9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3070976"/>
        <c:crosses val="max"/>
        <c:crossBetween val="between"/>
      </c:valAx>
      <c:catAx>
        <c:axId val="63070976"/>
        <c:scaling>
          <c:orientation val="minMax"/>
        </c:scaling>
        <c:delete val="1"/>
        <c:axPos val="b"/>
        <c:numFmt formatCode="General" sourceLinked="1"/>
        <c:tickLblPos val="none"/>
        <c:crossAx val="63056512"/>
        <c:crosses val="autoZero"/>
        <c:auto val="1"/>
        <c:lblAlgn val="ctr"/>
        <c:lblOffset val="10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669318996415771"/>
          <c:y val="0.83388947368421074"/>
          <c:w val="0.59883583058389667"/>
          <c:h val="7.6935557876027863E-2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  <a:latin typeface="Garamond" panose="02020404030301010803" pitchFamily="18" charset="0"/>
        </a:defRPr>
      </a:pPr>
      <a:endParaRPr lang="pl-PL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"/>
  <c:chart>
    <c:title>
      <c:tx>
        <c:rich>
          <a:bodyPr rot="0" vert="horz"/>
          <a:lstStyle/>
          <a:p>
            <a:pPr>
              <a:defRPr/>
            </a:pPr>
            <a:r>
              <a:rPr lang="pl-PL" dirty="0"/>
              <a:t>Bierni zawodowo wg BAEL w województwie pomorskim</a:t>
            </a:r>
          </a:p>
        </c:rich>
      </c:tx>
      <c:layout>
        <c:manualLayout>
          <c:xMode val="edge"/>
          <c:yMode val="edge"/>
          <c:x val="0.23745293209876542"/>
          <c:y val="3.3104003592471294E-2"/>
        </c:manualLayout>
      </c:layout>
    </c:title>
    <c:plotArea>
      <c:layout>
        <c:manualLayout>
          <c:layoutTarget val="inner"/>
          <c:xMode val="edge"/>
          <c:yMode val="edge"/>
          <c:x val="6.6699624194702933E-2"/>
          <c:y val="0.15189495118419938"/>
          <c:w val="0.91443811728395052"/>
          <c:h val="0.49263125295178806"/>
        </c:manualLayout>
      </c:layout>
      <c:barChart>
        <c:barDir val="col"/>
        <c:grouping val="clustered"/>
        <c:ser>
          <c:idx val="1"/>
          <c:order val="0"/>
          <c:tx>
            <c:strRef>
              <c:f>'rynek pracy'!$A$178</c:f>
              <c:strCache>
                <c:ptCount val="1"/>
                <c:pt idx="0">
                  <c:v>bierni ogółem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'rynek pracy'!$B$177:$M$177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'rynek pracy'!$B$178:$M$178</c:f>
              <c:numCache>
                <c:formatCode>General</c:formatCode>
                <c:ptCount val="12"/>
                <c:pt idx="0">
                  <c:v>748</c:v>
                </c:pt>
                <c:pt idx="1">
                  <c:v>741</c:v>
                </c:pt>
                <c:pt idx="2">
                  <c:v>728</c:v>
                </c:pt>
                <c:pt idx="3">
                  <c:v>745</c:v>
                </c:pt>
                <c:pt idx="4">
                  <c:v>755</c:v>
                </c:pt>
                <c:pt idx="5">
                  <c:v>766</c:v>
                </c:pt>
                <c:pt idx="6">
                  <c:v>713</c:v>
                </c:pt>
                <c:pt idx="7">
                  <c:v>728</c:v>
                </c:pt>
                <c:pt idx="8">
                  <c:v>762</c:v>
                </c:pt>
                <c:pt idx="9">
                  <c:v>788</c:v>
                </c:pt>
                <c:pt idx="10">
                  <c:v>786</c:v>
                </c:pt>
                <c:pt idx="11">
                  <c:v>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FC-4D44-B4F5-CBB0A765547E}"/>
            </c:ext>
          </c:extLst>
        </c:ser>
        <c:ser>
          <c:idx val="0"/>
          <c:order val="1"/>
          <c:tx>
            <c:strRef>
              <c:f>'rynek pracy'!$A$179</c:f>
              <c:strCache>
                <c:ptCount val="1"/>
                <c:pt idx="0">
                  <c:v>bierni w wieku produkcyjnym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'rynek pracy'!$B$177:$M$177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'rynek pracy'!$B$179:$M$179</c:f>
              <c:numCache>
                <c:formatCode>General</c:formatCode>
                <c:ptCount val="12"/>
                <c:pt idx="0">
                  <c:v>503</c:v>
                </c:pt>
                <c:pt idx="1">
                  <c:v>491</c:v>
                </c:pt>
                <c:pt idx="2">
                  <c:v>480</c:v>
                </c:pt>
                <c:pt idx="3">
                  <c:v>490</c:v>
                </c:pt>
                <c:pt idx="4">
                  <c:v>476</c:v>
                </c:pt>
                <c:pt idx="5">
                  <c:v>450</c:v>
                </c:pt>
                <c:pt idx="6">
                  <c:v>419</c:v>
                </c:pt>
                <c:pt idx="7">
                  <c:v>425</c:v>
                </c:pt>
                <c:pt idx="8">
                  <c:v>443</c:v>
                </c:pt>
                <c:pt idx="9">
                  <c:v>466</c:v>
                </c:pt>
                <c:pt idx="10">
                  <c:v>451</c:v>
                </c:pt>
                <c:pt idx="11">
                  <c:v>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FC-4D44-B4F5-CBB0A765547E}"/>
            </c:ext>
          </c:extLst>
        </c:ser>
        <c:ser>
          <c:idx val="2"/>
          <c:order val="2"/>
          <c:tx>
            <c:strRef>
              <c:f>'rynek pracy'!$A$182</c:f>
              <c:strCache>
                <c:ptCount val="1"/>
                <c:pt idx="0">
                  <c:v>bierni bez uczących się, emerytów, chorych i niepełnosprawnych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'rynek pracy'!$B$177:$M$177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'rynek pracy'!$B$182:$M$182</c:f>
              <c:numCache>
                <c:formatCode>General</c:formatCode>
                <c:ptCount val="12"/>
                <c:pt idx="0">
                  <c:v>156</c:v>
                </c:pt>
                <c:pt idx="1">
                  <c:v>154</c:v>
                </c:pt>
                <c:pt idx="2">
                  <c:v>167</c:v>
                </c:pt>
                <c:pt idx="3">
                  <c:v>168</c:v>
                </c:pt>
                <c:pt idx="4">
                  <c:v>166</c:v>
                </c:pt>
                <c:pt idx="5">
                  <c:v>155</c:v>
                </c:pt>
                <c:pt idx="6">
                  <c:v>145</c:v>
                </c:pt>
                <c:pt idx="7">
                  <c:v>165</c:v>
                </c:pt>
                <c:pt idx="8">
                  <c:v>173</c:v>
                </c:pt>
                <c:pt idx="9">
                  <c:v>181</c:v>
                </c:pt>
                <c:pt idx="10">
                  <c:v>175</c:v>
                </c:pt>
                <c:pt idx="11">
                  <c:v>168</c:v>
                </c:pt>
              </c:numCache>
            </c:numRef>
          </c:val>
        </c:ser>
        <c:dLbls/>
        <c:gapWidth val="40"/>
        <c:overlap val="79"/>
        <c:axId val="63001728"/>
        <c:axId val="63003264"/>
      </c:barChart>
      <c:catAx>
        <c:axId val="63001728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63003264"/>
        <c:crosses val="autoZero"/>
        <c:auto val="1"/>
        <c:lblAlgn val="ctr"/>
        <c:lblOffset val="100"/>
      </c:catAx>
      <c:valAx>
        <c:axId val="63003264"/>
        <c:scaling>
          <c:orientation val="minMax"/>
          <c:max val="800"/>
        </c:scaling>
        <c:axPos val="l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tys. osób</a:t>
                </a:r>
              </a:p>
            </c:rich>
          </c:tx>
          <c:layout>
            <c:manualLayout>
              <c:xMode val="edge"/>
              <c:yMode val="edge"/>
              <c:x val="1.742422839506173E-2"/>
              <c:y val="8.0913292918031232E-2"/>
            </c:manualLayout>
          </c:layout>
        </c:title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63001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577275312784859E-2"/>
          <c:y val="0.76007287224804865"/>
          <c:w val="0.89999991801872026"/>
          <c:h val="0.1478955167416442"/>
        </c:manualLayout>
      </c:layout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</c:chart>
  <c:spPr>
    <a:noFill/>
    <a:ln>
      <a:solidFill>
        <a:schemeClr val="tx1"/>
      </a:solidFill>
    </a:ln>
  </c:spPr>
  <c:txPr>
    <a:bodyPr/>
    <a:lstStyle/>
    <a:p>
      <a:pPr>
        <a:defRPr sz="1200">
          <a:latin typeface="Garamond" panose="02020404030301010803" pitchFamily="18" charset="0"/>
        </a:defRPr>
      </a:pPr>
      <a:endParaRPr lang="pl-PL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vert="horz"/>
          <a:lstStyle/>
          <a:p>
            <a:pPr>
              <a:defRPr/>
            </a:pPr>
            <a:r>
              <a:rPr lang="pl-PL" dirty="0"/>
              <a:t>Oferty pracy w PUP-ach województwa pomorskiego</a:t>
            </a:r>
          </a:p>
        </c:rich>
      </c:tx>
      <c:layout>
        <c:manualLayout>
          <c:xMode val="edge"/>
          <c:yMode val="edge"/>
          <c:x val="0.31605016596596491"/>
          <c:y val="2.309176678662517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9720114677277529E-2"/>
          <c:y val="0.17171296296296298"/>
          <c:w val="0.87715049684748725"/>
          <c:h val="0.607307628149070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336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'rynek pracy'!$B$207:$G$207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(pażdziernik)</c:v>
                </c:pt>
              </c:strCache>
            </c:strRef>
          </c:cat>
          <c:val>
            <c:numRef>
              <c:f>'rynek pracy'!$B$209:$G$209</c:f>
              <c:numCache>
                <c:formatCode>0.0</c:formatCode>
                <c:ptCount val="6"/>
                <c:pt idx="0">
                  <c:v>48.979000000000006</c:v>
                </c:pt>
                <c:pt idx="1">
                  <c:v>53.962000000000003</c:v>
                </c:pt>
                <c:pt idx="2">
                  <c:v>53.905000000000001</c:v>
                </c:pt>
                <c:pt idx="3">
                  <c:v>68.209999999999994</c:v>
                </c:pt>
                <c:pt idx="4">
                  <c:v>87.088999999999999</c:v>
                </c:pt>
                <c:pt idx="5">
                  <c:v>94.013000000000005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A0-4E08-80BA-8BE57AE9F86C}"/>
            </c:ext>
          </c:extLst>
        </c:ser>
        <c:dLbls/>
        <c:gapWidth val="80"/>
        <c:overlap val="-27"/>
        <c:axId val="63275392"/>
        <c:axId val="63276928"/>
      </c:barChart>
      <c:catAx>
        <c:axId val="632753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3276928"/>
        <c:crosses val="autoZero"/>
        <c:auto val="1"/>
        <c:lblAlgn val="ctr"/>
        <c:lblOffset val="100"/>
      </c:catAx>
      <c:valAx>
        <c:axId val="63276928"/>
        <c:scaling>
          <c:orientation val="minMax"/>
        </c:scaling>
        <c:axPos val="l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tys.</a:t>
                </a:r>
              </a:p>
            </c:rich>
          </c:tx>
          <c:layout>
            <c:manualLayout>
              <c:xMode val="edge"/>
              <c:yMode val="edge"/>
              <c:x val="5.0443385442277278E-2"/>
              <c:y val="9.9171688172755554E-2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327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Garamond" panose="02020404030301010803" pitchFamily="18" charset="0"/>
        </a:defRPr>
      </a:pPr>
      <a:endParaRPr lang="pl-PL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style val="3"/>
  <c:chart>
    <c:title>
      <c:tx>
        <c:rich>
          <a:bodyPr rot="0" vert="horz"/>
          <a:lstStyle/>
          <a:p>
            <a:pPr>
              <a:defRPr/>
            </a:pPr>
            <a:r>
              <a:rPr lang="pl-PL" dirty="0"/>
              <a:t>Bierni zawodowo wg BAEL w województwie pomorskim</a:t>
            </a:r>
          </a:p>
        </c:rich>
      </c:tx>
      <c:layout>
        <c:manualLayout>
          <c:xMode val="edge"/>
          <c:yMode val="edge"/>
          <c:x val="0.23745293209876542"/>
          <c:y val="3.3104003592471294E-2"/>
        </c:manualLayout>
      </c:layout>
    </c:title>
    <c:plotArea>
      <c:layout>
        <c:manualLayout>
          <c:layoutTarget val="inner"/>
          <c:xMode val="edge"/>
          <c:yMode val="edge"/>
          <c:x val="6.6699624194702933E-2"/>
          <c:y val="0.15189495118419938"/>
          <c:w val="0.91443811728395052"/>
          <c:h val="0.49263125295178806"/>
        </c:manualLayout>
      </c:layout>
      <c:barChart>
        <c:barDir val="col"/>
        <c:grouping val="clustered"/>
        <c:ser>
          <c:idx val="1"/>
          <c:order val="0"/>
          <c:tx>
            <c:strRef>
              <c:f>'rynek pracy'!$A$178</c:f>
              <c:strCache>
                <c:ptCount val="1"/>
                <c:pt idx="0">
                  <c:v>bierni ogółem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'rynek pracy'!$B$177:$M$177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'rynek pracy'!$B$178:$M$178</c:f>
              <c:numCache>
                <c:formatCode>General</c:formatCode>
                <c:ptCount val="12"/>
                <c:pt idx="0">
                  <c:v>748</c:v>
                </c:pt>
                <c:pt idx="1">
                  <c:v>741</c:v>
                </c:pt>
                <c:pt idx="2">
                  <c:v>728</c:v>
                </c:pt>
                <c:pt idx="3">
                  <c:v>745</c:v>
                </c:pt>
                <c:pt idx="4">
                  <c:v>755</c:v>
                </c:pt>
                <c:pt idx="5">
                  <c:v>766</c:v>
                </c:pt>
                <c:pt idx="6">
                  <c:v>713</c:v>
                </c:pt>
                <c:pt idx="7">
                  <c:v>728</c:v>
                </c:pt>
                <c:pt idx="8">
                  <c:v>762</c:v>
                </c:pt>
                <c:pt idx="9">
                  <c:v>788</c:v>
                </c:pt>
                <c:pt idx="10">
                  <c:v>786</c:v>
                </c:pt>
                <c:pt idx="11">
                  <c:v>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CFC-4D44-B4F5-CBB0A765547E}"/>
            </c:ext>
          </c:extLst>
        </c:ser>
        <c:ser>
          <c:idx val="0"/>
          <c:order val="1"/>
          <c:tx>
            <c:strRef>
              <c:f>'rynek pracy'!$A$179</c:f>
              <c:strCache>
                <c:ptCount val="1"/>
                <c:pt idx="0">
                  <c:v>bierni w wieku produkcyjnym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'rynek pracy'!$B$177:$M$177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'rynek pracy'!$B$179:$M$179</c:f>
              <c:numCache>
                <c:formatCode>General</c:formatCode>
                <c:ptCount val="12"/>
                <c:pt idx="0">
                  <c:v>503</c:v>
                </c:pt>
                <c:pt idx="1">
                  <c:v>491</c:v>
                </c:pt>
                <c:pt idx="2">
                  <c:v>480</c:v>
                </c:pt>
                <c:pt idx="3">
                  <c:v>490</c:v>
                </c:pt>
                <c:pt idx="4">
                  <c:v>476</c:v>
                </c:pt>
                <c:pt idx="5">
                  <c:v>450</c:v>
                </c:pt>
                <c:pt idx="6">
                  <c:v>419</c:v>
                </c:pt>
                <c:pt idx="7">
                  <c:v>425</c:v>
                </c:pt>
                <c:pt idx="8">
                  <c:v>443</c:v>
                </c:pt>
                <c:pt idx="9">
                  <c:v>466</c:v>
                </c:pt>
                <c:pt idx="10">
                  <c:v>451</c:v>
                </c:pt>
                <c:pt idx="11">
                  <c:v>437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CFC-4D44-B4F5-CBB0A765547E}"/>
            </c:ext>
          </c:extLst>
        </c:ser>
        <c:ser>
          <c:idx val="2"/>
          <c:order val="2"/>
          <c:tx>
            <c:strRef>
              <c:f>'rynek pracy'!$A$182</c:f>
              <c:strCache>
                <c:ptCount val="1"/>
                <c:pt idx="0">
                  <c:v>bierni bez uczących się, emerytów, chorych i niepełnosprawnych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'rynek pracy'!$B$177:$M$177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'rynek pracy'!$B$182:$M$182</c:f>
              <c:numCache>
                <c:formatCode>General</c:formatCode>
                <c:ptCount val="12"/>
                <c:pt idx="0">
                  <c:v>156</c:v>
                </c:pt>
                <c:pt idx="1">
                  <c:v>154</c:v>
                </c:pt>
                <c:pt idx="2">
                  <c:v>167</c:v>
                </c:pt>
                <c:pt idx="3">
                  <c:v>168</c:v>
                </c:pt>
                <c:pt idx="4">
                  <c:v>166</c:v>
                </c:pt>
                <c:pt idx="5">
                  <c:v>155</c:v>
                </c:pt>
                <c:pt idx="6">
                  <c:v>145</c:v>
                </c:pt>
                <c:pt idx="7">
                  <c:v>165</c:v>
                </c:pt>
                <c:pt idx="8">
                  <c:v>173</c:v>
                </c:pt>
                <c:pt idx="9">
                  <c:v>181</c:v>
                </c:pt>
                <c:pt idx="10">
                  <c:v>175</c:v>
                </c:pt>
                <c:pt idx="11">
                  <c:v>168</c:v>
                </c:pt>
              </c:numCache>
            </c:numRef>
          </c:val>
        </c:ser>
        <c:dLbls/>
        <c:gapWidth val="40"/>
        <c:overlap val="79"/>
        <c:axId val="63530496"/>
        <c:axId val="63532032"/>
      </c:barChart>
      <c:catAx>
        <c:axId val="635304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63532032"/>
        <c:crosses val="autoZero"/>
        <c:auto val="1"/>
        <c:lblAlgn val="ctr"/>
        <c:lblOffset val="100"/>
      </c:catAx>
      <c:valAx>
        <c:axId val="63532032"/>
        <c:scaling>
          <c:orientation val="minMax"/>
          <c:max val="800"/>
        </c:scaling>
        <c:axPos val="l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tys. osób</a:t>
                </a:r>
              </a:p>
            </c:rich>
          </c:tx>
          <c:layout>
            <c:manualLayout>
              <c:xMode val="edge"/>
              <c:yMode val="edge"/>
              <c:x val="1.742422839506173E-2"/>
              <c:y val="8.0913292918031232E-2"/>
            </c:manualLayout>
          </c:layout>
        </c:title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pl-PL"/>
          </a:p>
        </c:txPr>
        <c:crossAx val="63530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577275312784859E-2"/>
          <c:y val="0.76007287224804865"/>
          <c:w val="0.89999991801872026"/>
          <c:h val="0.1478955167416442"/>
        </c:manualLayout>
      </c:layout>
      <c:txPr>
        <a:bodyPr rot="0" vert="horz"/>
        <a:lstStyle/>
        <a:p>
          <a:pPr>
            <a:defRPr/>
          </a:pPr>
          <a:endParaRPr lang="pl-PL"/>
        </a:p>
      </c:txPr>
    </c:legend>
    <c:plotVisOnly val="1"/>
    <c:dispBlanksAs val="gap"/>
  </c:chart>
  <c:spPr>
    <a:noFill/>
    <a:ln>
      <a:solidFill>
        <a:schemeClr val="tx1"/>
      </a:solidFill>
    </a:ln>
  </c:spPr>
  <c:txPr>
    <a:bodyPr/>
    <a:lstStyle/>
    <a:p>
      <a:pPr>
        <a:defRPr sz="1200">
          <a:latin typeface="Garamond" panose="02020404030301010803" pitchFamily="18" charset="0"/>
        </a:defRPr>
      </a:pPr>
      <a:endParaRPr lang="pl-PL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vert="horz"/>
          <a:lstStyle/>
          <a:p>
            <a:pPr>
              <a:defRPr/>
            </a:pPr>
            <a:r>
              <a:rPr lang="pl-PL" dirty="0"/>
              <a:t>Oferty pracy w PUP-ach województwa pomorskiego</a:t>
            </a:r>
          </a:p>
        </c:rich>
      </c:tx>
      <c:layout>
        <c:manualLayout>
          <c:xMode val="edge"/>
          <c:yMode val="edge"/>
          <c:x val="0.31605016596596491"/>
          <c:y val="2.309176678662517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9720114677277529E-2"/>
          <c:y val="0.17171296296296298"/>
          <c:w val="0.87715049684748725"/>
          <c:h val="0.6073076281490706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993366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'rynek pracy'!$B$207:$G$207</c:f>
              <c:strCach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 (pażdziernik)</c:v>
                </c:pt>
              </c:strCache>
            </c:strRef>
          </c:cat>
          <c:val>
            <c:numRef>
              <c:f>'rynek pracy'!$B$209:$G$209</c:f>
              <c:numCache>
                <c:formatCode>0.0</c:formatCode>
                <c:ptCount val="6"/>
                <c:pt idx="0">
                  <c:v>48.979000000000006</c:v>
                </c:pt>
                <c:pt idx="1">
                  <c:v>53.962000000000003</c:v>
                </c:pt>
                <c:pt idx="2">
                  <c:v>53.905000000000001</c:v>
                </c:pt>
                <c:pt idx="3">
                  <c:v>68.209999999999994</c:v>
                </c:pt>
                <c:pt idx="4">
                  <c:v>87.088999999999999</c:v>
                </c:pt>
                <c:pt idx="5">
                  <c:v>94.013000000000005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A0-4E08-80BA-8BE57AE9F86C}"/>
            </c:ext>
          </c:extLst>
        </c:ser>
        <c:dLbls/>
        <c:gapWidth val="80"/>
        <c:overlap val="-27"/>
        <c:axId val="61305216"/>
        <c:axId val="61306752"/>
      </c:barChart>
      <c:catAx>
        <c:axId val="61305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1306752"/>
        <c:crosses val="autoZero"/>
        <c:auto val="1"/>
        <c:lblAlgn val="ctr"/>
        <c:lblOffset val="100"/>
      </c:catAx>
      <c:valAx>
        <c:axId val="61306752"/>
        <c:scaling>
          <c:orientation val="minMax"/>
        </c:scaling>
        <c:axPos val="l"/>
        <c:title>
          <c:tx>
            <c:rich>
              <a:bodyPr rot="0"/>
              <a:lstStyle/>
              <a:p>
                <a:pPr>
                  <a:defRPr/>
                </a:pPr>
                <a:r>
                  <a:rPr lang="pl-PL" dirty="0"/>
                  <a:t>tys.</a:t>
                </a:r>
              </a:p>
            </c:rich>
          </c:tx>
          <c:layout>
            <c:manualLayout>
              <c:xMode val="edge"/>
              <c:yMode val="edge"/>
              <c:x val="5.0443385442277278E-2"/>
              <c:y val="9.9171688172755554E-2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pl-PL"/>
          </a:p>
        </c:txPr>
        <c:crossAx val="6130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6350" cap="flat" cmpd="sng" algn="ctr">
      <a:solidFill>
        <a:schemeClr val="tx1"/>
      </a:solidFill>
      <a:round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Garamond" panose="02020404030301010803" pitchFamily="18" charset="0"/>
        </a:defRPr>
      </a:pPr>
      <a:endParaRPr lang="pl-PL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pl-PL" sz="1200" b="1" dirty="0"/>
              <a:t>Oświadczenia o zamiarze powierzenia pracy obcokrajowcom w województwie pomorskim</a:t>
            </a:r>
          </a:p>
        </c:rich>
      </c:tx>
      <c:layout>
        <c:manualLayout>
          <c:xMode val="edge"/>
          <c:yMode val="edge"/>
          <c:x val="0.1414900793650794"/>
          <c:y val="2.6990643274853805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8.0789370078740166E-2"/>
          <c:y val="0.19990740740740745"/>
          <c:w val="0.88865507436570434"/>
          <c:h val="0.60918070175438599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6600FF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'rynek pracy'!$B$233:$H$233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 (I-X)</c:v>
                </c:pt>
              </c:strCache>
            </c:strRef>
          </c:cat>
          <c:val>
            <c:numRef>
              <c:f>'rynek pracy'!$B$234:$H$234</c:f>
              <c:numCache>
                <c:formatCode>0.0</c:formatCode>
                <c:ptCount val="7"/>
                <c:pt idx="0">
                  <c:v>3</c:v>
                </c:pt>
                <c:pt idx="1">
                  <c:v>5.4</c:v>
                </c:pt>
                <c:pt idx="2">
                  <c:v>4.3</c:v>
                </c:pt>
                <c:pt idx="3">
                  <c:v>3.3</c:v>
                </c:pt>
                <c:pt idx="4">
                  <c:v>5.8</c:v>
                </c:pt>
                <c:pt idx="5">
                  <c:v>25.3</c:v>
                </c:pt>
                <c:pt idx="6">
                  <c:v>53.6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AF-4139-9766-25FF52197F2F}"/>
            </c:ext>
          </c:extLst>
        </c:ser>
        <c:dLbls>
          <c:showVal val="1"/>
        </c:dLbls>
        <c:gapWidth val="80"/>
        <c:overlap val="-27"/>
        <c:axId val="61327616"/>
        <c:axId val="63586304"/>
      </c:barChart>
      <c:catAx>
        <c:axId val="613276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l-PL"/>
          </a:p>
        </c:txPr>
        <c:crossAx val="63586304"/>
        <c:crosses val="autoZero"/>
        <c:auto val="1"/>
        <c:lblAlgn val="ctr"/>
        <c:lblOffset val="100"/>
      </c:catAx>
      <c:valAx>
        <c:axId val="63586304"/>
        <c:scaling>
          <c:orientation val="minMax"/>
        </c:scaling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r>
                  <a:rPr lang="en-US" dirty="0"/>
                  <a:t>ty</a:t>
                </a:r>
                <a:r>
                  <a:rPr lang="pl-PL" dirty="0"/>
                  <a:t>s.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222222222222223E-2"/>
              <c:y val="9.8545494313210871E-2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endParaRPr lang="pl-PL"/>
          </a:p>
        </c:txPr>
        <c:crossAx val="6132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6350" cap="flat" cmpd="sng" algn="ctr">
      <a:solidFill>
        <a:schemeClr val="tx1"/>
      </a:solidFill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Garamond" panose="02020404030301010803" pitchFamily="18" charset="0"/>
        </a:defRPr>
      </a:pPr>
      <a:endParaRPr lang="pl-PL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0.23894</cdr:x>
      <cdr:y>0.93939</cdr:y>
    </cdr:from>
    <cdr:to>
      <cdr:x>0.74252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16850" y="4396345"/>
          <a:ext cx="3829056" cy="283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i="0" dirty="0">
              <a:latin typeface="Garamond" panose="02020404030301010803" pitchFamily="18" charset="0"/>
            </a:rPr>
            <a:t>Źródło: Opracowanie własne na podstawie danych GUS i Eurostat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0.23894</cdr:x>
      <cdr:y>0.93939</cdr:y>
    </cdr:from>
    <cdr:to>
      <cdr:x>0.74252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16850" y="4396345"/>
          <a:ext cx="3829056" cy="283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i="0" dirty="0">
              <a:latin typeface="Garamond" panose="02020404030301010803" pitchFamily="18" charset="0"/>
            </a:rPr>
            <a:t>Źródło: Opracowanie własne na podstawie danych GUS i Eurostat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0.93939</cdr:y>
    </cdr:from>
    <cdr:to>
      <cdr:x>0.43396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4464497"/>
          <a:ext cx="3312368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50" i="0" dirty="0">
              <a:latin typeface="Garamond" panose="02020404030301010803" pitchFamily="18" charset="0"/>
            </a:rPr>
            <a:t>Źródło: Opracowanie własne na podstawie danych GUS i WUP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0.93939</cdr:y>
    </cdr:from>
    <cdr:to>
      <cdr:x>0.43396</cdr:x>
      <cdr:y>1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0" y="4464497"/>
          <a:ext cx="3312368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50" i="0" dirty="0">
              <a:latin typeface="Garamond" panose="02020404030301010803" pitchFamily="18" charset="0"/>
            </a:rPr>
            <a:t>Źródło: Opracowanie własne na podstawie danych GUS i WUP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0.27723</cdr:x>
      <cdr:y>0.92512</cdr:y>
    </cdr:from>
    <cdr:to>
      <cdr:x>0.67496</cdr:x>
      <cdr:y>0.97244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232248" y="4032448"/>
          <a:ext cx="3202466" cy="206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i="0" dirty="0">
              <a:latin typeface="Garamond" panose="02020404030301010803" pitchFamily="18" charset="0"/>
            </a:rPr>
            <a:t>Źródło: Opracowanie własne na podstawie danych GUS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0.3689</cdr:x>
      <cdr:y>0.93773</cdr:y>
    </cdr:from>
    <cdr:to>
      <cdr:x>0.90777</cdr:x>
      <cdr:y>0.99962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57525" y="3169642"/>
          <a:ext cx="2713398" cy="209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50" i="0" dirty="0">
              <a:latin typeface="Garamond" panose="02020404030301010803" pitchFamily="18" charset="0"/>
            </a:rPr>
            <a:t>Źródło: Opracowanie własne na podstawie danych GUS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0.27723</cdr:x>
      <cdr:y>0.92512</cdr:y>
    </cdr:from>
    <cdr:to>
      <cdr:x>0.67496</cdr:x>
      <cdr:y>0.97244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232248" y="4032448"/>
          <a:ext cx="3202466" cy="206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i="0" dirty="0">
              <a:latin typeface="Garamond" panose="02020404030301010803" pitchFamily="18" charset="0"/>
            </a:rPr>
            <a:t>Źródło: Opracowanie własne na podstawie danych GUS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0.3689</cdr:x>
      <cdr:y>0.93773</cdr:y>
    </cdr:from>
    <cdr:to>
      <cdr:x>0.90777</cdr:x>
      <cdr:y>0.99962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857525" y="3169642"/>
          <a:ext cx="2713398" cy="209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050" i="0" dirty="0">
              <a:latin typeface="Garamond" panose="02020404030301010803" pitchFamily="18" charset="0"/>
            </a:rPr>
            <a:t>Źródło: Opracowanie własne na podstawie danych GUS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0.36578</cdr:x>
      <cdr:y>0.92683</cdr:y>
    </cdr:from>
    <cdr:to>
      <cdr:x>0.90465</cdr:x>
      <cdr:y>0.98872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619672" y="2736304"/>
          <a:ext cx="2386108" cy="182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900" i="0" dirty="0">
              <a:latin typeface="Garamond" panose="02020404030301010803" pitchFamily="18" charset="0"/>
            </a:rPr>
            <a:t>Źródło: Opracowanie własne na podstawie danych WUP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A372C5-A86F-4239-9460-8499FAE7E47A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D3A1DF-2ACD-45BB-8CB9-C5A12E472E1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4025187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noProof="0" smtClean="0"/>
              <a:t>Kliknij, aby edytować style wzorca tekstu</a:t>
            </a:r>
          </a:p>
          <a:p>
            <a:pPr lvl="1"/>
            <a:r>
              <a:rPr lang="pl-PL" altLang="pl-PL" noProof="0" smtClean="0"/>
              <a:t>Drugi poziom</a:t>
            </a:r>
          </a:p>
          <a:p>
            <a:pPr lvl="2"/>
            <a:r>
              <a:rPr lang="pl-PL" altLang="pl-PL" noProof="0" smtClean="0"/>
              <a:t>Trzeci poziom</a:t>
            </a:r>
          </a:p>
          <a:p>
            <a:pPr lvl="3"/>
            <a:r>
              <a:rPr lang="pl-PL" altLang="pl-PL" noProof="0" smtClean="0"/>
              <a:t>Czwarty poziom</a:t>
            </a:r>
          </a:p>
          <a:p>
            <a:pPr lvl="4"/>
            <a:r>
              <a:rPr lang="pl-PL" altLang="pl-PL" noProof="0" smtClean="0"/>
              <a:t>Piąty poziom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2199734-CE89-4F4A-8597-3A6A671912F3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2770973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1741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E087991-42EF-4CCB-A087-CAF93D5B9AA0}" type="slidenum">
              <a:rPr lang="pl-PL" altLang="pl-PL" smtClean="0"/>
              <a:pPr/>
              <a:t>1</a:t>
            </a:fld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953160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defRPr/>
            </a:pPr>
            <a:endParaRPr lang="pl-PL" altLang="pl-PL" sz="1600" dirty="0">
              <a:latin typeface="Garamond" pitchFamily="18" charset="0"/>
            </a:endParaRPr>
          </a:p>
        </p:txBody>
      </p:sp>
      <p:sp>
        <p:nvSpPr>
          <p:cNvPr id="40964" name="Symbol zastępczy numeru slajdu 3"/>
          <p:cNvSpPr txBox="1">
            <a:spLocks noGrp="1"/>
          </p:cNvSpPr>
          <p:nvPr/>
        </p:nvSpPr>
        <p:spPr bwMode="auto">
          <a:xfrm>
            <a:off x="3849057" y="9427533"/>
            <a:ext cx="2947034" cy="49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2" rIns="91420" bIns="45712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3373D2-3BDC-4934-AE3D-3D951E62928D}" type="slidenum">
              <a:rPr lang="pl-PL" altLang="pl-PL" b="0">
                <a:solidFill>
                  <a:srgbClr val="000000"/>
                </a:solidFill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pl-PL" altLang="pl-PL" b="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69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>
              <a:solidFill>
                <a:srgbClr val="003366"/>
              </a:solidFill>
              <a:latin typeface="Garamond" panose="02020404030301010803" pitchFamily="18" charset="0"/>
            </a:endParaRPr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58E45CA-FCF3-4CD9-A2C8-674995E2EAAC}" type="slidenum">
              <a:rPr lang="pl-PL" altLang="pl-PL" smtClean="0"/>
              <a:pPr/>
              <a:t>15</a:t>
            </a:fld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3816745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 dirty="0" smtClean="0"/>
          </a:p>
        </p:txBody>
      </p:sp>
      <p:sp>
        <p:nvSpPr>
          <p:cNvPr id="32772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EC7365C-ACD4-4932-8BE4-C1B21DAF0736}" type="slidenum">
              <a:rPr lang="pl-PL" altLang="pl-PL" smtClean="0"/>
              <a:pPr/>
              <a:t>16</a:t>
            </a:fld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xmlns="" val="169507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8A487-4D0C-4319-A9FB-C80E4F80BDF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249121886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40F7F-86C0-4CBD-8F8F-FA37CB46DE9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3111916053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CB04-A93B-4E78-88CF-48B253AB2FF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94327452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68C75-EFAF-41B7-A4F6-DE23858FD5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32545724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50BE3-0ABD-421C-A8DB-E00A34FE2823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176339379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9FF4BBB-2FB3-4D09-80D9-CE2D0A517C79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C53242F-9998-4671-A995-B8AB3210B30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1870981707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D131CA3-1A1E-4AE4-AD02-7FEEE89A675B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8C5D8C-3498-4FF7-AB16-F9C219F44762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2522613118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322B4C-C0D0-4CF0-871E-517411A24C37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FE20186-41DC-43A4-AA37-8BF756DF22D1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195435166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ED13EF4-DEDF-43BF-A4CB-8F8BC06019ED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237948A-91CF-44B4-88F1-7BF414A5782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2357376934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64505B-420B-4ED9-BD39-76435E05A2E1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12E2C9-2201-4B27-91D5-0C4DA27C5C91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775927354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83F6AE-B029-4CAA-B001-FED40BC76D30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03F7EBE-3814-49C5-8C60-7DC725DB250E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20524695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2F540-E8F6-4FD2-AB0A-793FBCB15D42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176127617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34" descr="POMORSKIE2020-W1-podstawowe-RGB-FOR WE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135" r="-2533" b="-14970"/>
          <a:stretch>
            <a:fillRect/>
          </a:stretch>
        </p:blipFill>
        <p:spPr bwMode="auto">
          <a:xfrm>
            <a:off x="7596188" y="290513"/>
            <a:ext cx="1365250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3806652-4BFF-4EAE-AE8F-C79FF1F4E6F2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8CC1AD8-3B28-42AB-AB5B-AB9553E366E8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382940830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5BB15C-3C57-46C8-9A73-47F6976C0288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0854EF4-8A56-4BAC-AE85-CFE0E1C783C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193004270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D968384-FFD0-4D16-9C73-316987227B82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E277195-D634-4036-889B-4080CC7821B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70083304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CF06988-B387-494A-B103-1407B89821D0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B05EDE-A00E-4849-ABE1-6578A9696F7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37099983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5724B0-D9DF-468A-B0D2-E4AC121CBD93}" type="datetimeFigureOut">
              <a:rPr lang="pl-PL"/>
              <a:pPr>
                <a:defRPr/>
              </a:pPr>
              <a:t>2016-12-15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1BF963E-05C3-42C5-BA45-7C5CF50B62D9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304607725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42F55-45D4-45EA-90A5-F1587CCF197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4105680570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251F2-6609-4CEC-B878-0C95BEEE6D40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187919990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3A12-D685-4E16-AE1D-B704BC0FEEA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77195994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EFA89-C994-41FA-92BC-7AED788B922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34833961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563B9-60ED-4305-B7D1-D4FBEE58D28F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108386048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AFB10-B5AB-4F85-B579-5B6B667AF4E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425605032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05C7-98F1-4801-892C-B37B7ECB2073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  <p:extLst>
      <p:ext uri="{BB962C8B-B14F-4D97-AF65-F5344CB8AC3E}">
        <p14:creationId xmlns:p14="http://schemas.microsoft.com/office/powerpoint/2010/main" xmlns="" val="177772847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pl-PL" altLang="pl-PL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27EAC76-00A8-4C58-864C-71B8AAC5BA7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9" r:id="rId1"/>
    <p:sldLayoutId id="2147485880" r:id="rId2"/>
    <p:sldLayoutId id="2147485881" r:id="rId3"/>
    <p:sldLayoutId id="2147485882" r:id="rId4"/>
    <p:sldLayoutId id="2147485883" r:id="rId5"/>
    <p:sldLayoutId id="2147485884" r:id="rId6"/>
    <p:sldLayoutId id="2147485885" r:id="rId7"/>
    <p:sldLayoutId id="2147485886" r:id="rId8"/>
    <p:sldLayoutId id="2147485887" r:id="rId9"/>
    <p:sldLayoutId id="2147485888" r:id="rId10"/>
    <p:sldLayoutId id="2147485889" r:id="rId11"/>
    <p:sldLayoutId id="2147485890" r:id="rId12"/>
    <p:sldLayoutId id="2147485891" r:id="rId13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Zarzad_Wojewodztwa_Pomorskiego_pion-SEMI-BOLD-RGB-NIE DO DRUKU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84" t="-2" r="31210" b="32347"/>
          <a:stretch>
            <a:fillRect/>
          </a:stretch>
        </p:blipFill>
        <p:spPr bwMode="auto">
          <a:xfrm>
            <a:off x="179388" y="188913"/>
            <a:ext cx="566737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892" r:id="rId1"/>
    <p:sldLayoutId id="2147485893" r:id="rId2"/>
    <p:sldLayoutId id="2147485894" r:id="rId3"/>
    <p:sldLayoutId id="2147485895" r:id="rId4"/>
    <p:sldLayoutId id="2147485896" r:id="rId5"/>
    <p:sldLayoutId id="2147485897" r:id="rId6"/>
    <p:sldLayoutId id="2147485898" r:id="rId7"/>
    <p:sldLayoutId id="2147485899" r:id="rId8"/>
    <p:sldLayoutId id="2147485900" r:id="rId9"/>
    <p:sldLayoutId id="2147485901" r:id="rId10"/>
    <p:sldLayoutId id="2147485902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0"/>
          <p:cNvSpPr txBox="1">
            <a:spLocks noChangeArrowheads="1"/>
          </p:cNvSpPr>
          <p:nvPr/>
        </p:nvSpPr>
        <p:spPr bwMode="auto">
          <a:xfrm>
            <a:off x="0" y="5934670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 i="1" dirty="0" smtClean="0">
                <a:solidFill>
                  <a:srgbClr val="FFFF66"/>
                </a:solidFill>
                <a:latin typeface="Garamond" panose="02020404030301010803" pitchFamily="18" charset="0"/>
              </a:rPr>
              <a:t>Pomorskie </a:t>
            </a:r>
            <a:r>
              <a:rPr lang="pl-PL" altLang="pl-PL" sz="1800" b="1" i="1" dirty="0">
                <a:solidFill>
                  <a:srgbClr val="FFFF66"/>
                </a:solidFill>
                <a:latin typeface="Garamond" panose="02020404030301010803" pitchFamily="18" charset="0"/>
              </a:rPr>
              <a:t>Obserwatorium Rynku Pracy </a:t>
            </a:r>
            <a:r>
              <a:rPr lang="pl-PL" altLang="pl-PL" sz="1800" b="1" i="1" dirty="0" smtClean="0">
                <a:solidFill>
                  <a:srgbClr val="FFFF66"/>
                </a:solidFill>
                <a:latin typeface="Garamond" panose="02020404030301010803" pitchFamily="18" charset="0"/>
              </a:rPr>
              <a:t/>
            </a:r>
            <a:br>
              <a:rPr lang="pl-PL" altLang="pl-PL" sz="1800" b="1" i="1" dirty="0" smtClean="0">
                <a:solidFill>
                  <a:srgbClr val="FFFF66"/>
                </a:solidFill>
                <a:latin typeface="Garamond" panose="02020404030301010803" pitchFamily="18" charset="0"/>
              </a:rPr>
            </a:br>
            <a:r>
              <a:rPr lang="pl-PL" altLang="pl-PL" sz="1800" b="1" i="1" dirty="0" smtClean="0">
                <a:solidFill>
                  <a:srgbClr val="FFFF66"/>
                </a:solidFill>
                <a:latin typeface="Garamond" panose="02020404030301010803" pitchFamily="18" charset="0"/>
              </a:rPr>
              <a:t>od </a:t>
            </a:r>
            <a:r>
              <a:rPr lang="pl-PL" altLang="pl-PL" sz="1800" b="1" i="1" dirty="0">
                <a:solidFill>
                  <a:srgbClr val="FFFF66"/>
                </a:solidFill>
                <a:latin typeface="Garamond" panose="02020404030301010803" pitchFamily="18" charset="0"/>
              </a:rPr>
              <a:t>teraźniejszości ku </a:t>
            </a:r>
            <a:r>
              <a:rPr lang="pl-PL" altLang="pl-PL" sz="1800" b="1" i="1" dirty="0" smtClean="0">
                <a:solidFill>
                  <a:srgbClr val="FFFF66"/>
                </a:solidFill>
                <a:latin typeface="Garamond" panose="02020404030301010803" pitchFamily="18" charset="0"/>
              </a:rPr>
              <a:t>przyszłości</a:t>
            </a:r>
            <a:endParaRPr lang="pl-PL" altLang="pl-PL" sz="1800" b="1" i="1" dirty="0">
              <a:solidFill>
                <a:srgbClr val="FFFF66"/>
              </a:solidFill>
              <a:latin typeface="Garamond" panose="02020404030301010803" pitchFamily="18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dirty="0">
                <a:solidFill>
                  <a:schemeClr val="bg1"/>
                </a:solidFill>
                <a:latin typeface="Garamond" panose="02020404030301010803" pitchFamily="18" charset="0"/>
              </a:rPr>
              <a:t>Gdańsk, 14 grudnia 2016 r.</a:t>
            </a:r>
          </a:p>
        </p:txBody>
      </p:sp>
      <p:pic>
        <p:nvPicPr>
          <p:cNvPr id="16387" name="Picture 934" descr="POMORSKIE2020-W1-podstawowe-RGB-FOR 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00" t="-13220" b="-17538"/>
          <a:stretch>
            <a:fillRect/>
          </a:stretch>
        </p:blipFill>
        <p:spPr bwMode="auto">
          <a:xfrm>
            <a:off x="6372225" y="547688"/>
            <a:ext cx="2519363" cy="78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916113"/>
            <a:ext cx="9144000" cy="127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pl-PL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aramond" pitchFamily="18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bg1"/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bg1"/>
                </a:solidFill>
                <a:latin typeface="Garamond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bg1"/>
                </a:solidFill>
                <a:latin typeface="Garamond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bg1"/>
                </a:solidFill>
                <a:latin typeface="Garamond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bg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pl-PL" altLang="pl-PL" sz="3200" dirty="0" smtClean="0">
                <a:solidFill>
                  <a:srgbClr val="FFFF66"/>
                </a:solidFill>
              </a:rPr>
              <a:t>Rola obserwatoriów </a:t>
            </a:r>
          </a:p>
          <a:p>
            <a:pPr eaLnBrk="1" hangingPunct="1">
              <a:spcBef>
                <a:spcPct val="20000"/>
              </a:spcBef>
              <a:spcAft>
                <a:spcPct val="20000"/>
              </a:spcAft>
              <a:defRPr/>
            </a:pPr>
            <a:r>
              <a:rPr lang="pl-PL" altLang="pl-PL" sz="3200" dirty="0" smtClean="0">
                <a:solidFill>
                  <a:srgbClr val="FFFF66"/>
                </a:solidFill>
              </a:rPr>
              <a:t>we wspieraniu polityki regionalnej</a:t>
            </a:r>
          </a:p>
        </p:txBody>
      </p:sp>
      <p:sp>
        <p:nvSpPr>
          <p:cNvPr id="6" name="Text Box 32"/>
          <p:cNvSpPr txBox="1">
            <a:spLocks noChangeArrowheads="1"/>
          </p:cNvSpPr>
          <p:nvPr/>
        </p:nvSpPr>
        <p:spPr bwMode="auto">
          <a:xfrm>
            <a:off x="5004048" y="4232959"/>
            <a:ext cx="4139952" cy="63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pl-PL" sz="1600" b="1" dirty="0" smtClean="0">
                <a:solidFill>
                  <a:schemeClr val="bg1"/>
                </a:solidFill>
                <a:latin typeface="Garamond" pitchFamily="18" charset="0"/>
              </a:rPr>
              <a:t>Radomir MATCZAK</a:t>
            </a:r>
          </a:p>
          <a:p>
            <a:pPr eaLnBrk="1" hangingPunct="1">
              <a:buFontTx/>
              <a:buNone/>
            </a:pPr>
            <a:r>
              <a:rPr lang="pl-PL" altLang="pl-PL" sz="1600" dirty="0" smtClean="0">
                <a:solidFill>
                  <a:schemeClr val="bg1"/>
                </a:solidFill>
                <a:latin typeface="Garamond" pitchFamily="18" charset="0"/>
              </a:rPr>
              <a:t>Urząd Marszałkowski Województwa Pomorskiego</a:t>
            </a:r>
            <a:endParaRPr lang="en-GB" altLang="pl-PL" sz="1600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339752" y="215323"/>
            <a:ext cx="6696744" cy="523220"/>
          </a:xfrm>
          <a:prstGeom prst="rect">
            <a:avLst/>
          </a:prstGeom>
          <a:noFill/>
        </p:spPr>
        <p:txBody>
          <a:bodyPr wrap="square" lIns="72000" rIns="0" rtlCol="0">
            <a:spAutoFit/>
          </a:bodyPr>
          <a:lstStyle/>
          <a:p>
            <a:pPr algn="r"/>
            <a:r>
              <a:rPr lang="pl-PL" sz="2800" b="1" kern="0" dirty="0">
                <a:solidFill>
                  <a:srgbClr val="FFFF66"/>
                </a:solidFill>
                <a:latin typeface="Garamond" panose="02020404030301010803" pitchFamily="18" charset="0"/>
              </a:rPr>
              <a:t>Przykład </a:t>
            </a:r>
            <a:r>
              <a:rPr lang="pl-PL" sz="2800" b="1" kern="0" dirty="0" smtClean="0">
                <a:solidFill>
                  <a:srgbClr val="FFFF66"/>
                </a:solidFill>
                <a:latin typeface="Garamond" panose="02020404030301010803" pitchFamily="18" charset="0"/>
              </a:rPr>
              <a:t>1. </a:t>
            </a:r>
            <a:r>
              <a:rPr 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Zasoby pracy</a:t>
            </a:r>
            <a:endParaRPr lang="pl-PL" sz="2800" b="1" kern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9" name="Wykres 8"/>
          <p:cNvGraphicFramePr>
            <a:graphicFrameLocks noChangeAspect="1"/>
          </p:cNvGraphicFramePr>
          <p:nvPr>
            <p:extLst/>
          </p:nvPr>
        </p:nvGraphicFramePr>
        <p:xfrm>
          <a:off x="1620000" y="2520000"/>
          <a:ext cx="5408397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Wykres 12"/>
          <p:cNvGraphicFramePr>
            <a:graphicFrameLocks noChangeAspect="1"/>
          </p:cNvGraphicFramePr>
          <p:nvPr>
            <p:extLst/>
          </p:nvPr>
        </p:nvGraphicFramePr>
        <p:xfrm>
          <a:off x="1259995" y="2124000"/>
          <a:ext cx="7315064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203909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339752" y="215323"/>
            <a:ext cx="6696744" cy="523220"/>
          </a:xfrm>
          <a:prstGeom prst="rect">
            <a:avLst/>
          </a:prstGeom>
          <a:noFill/>
        </p:spPr>
        <p:txBody>
          <a:bodyPr wrap="square" lIns="72000" rIns="0" rtlCol="0">
            <a:spAutoFit/>
          </a:bodyPr>
          <a:lstStyle/>
          <a:p>
            <a:pPr algn="r"/>
            <a:r>
              <a:rPr lang="pl-PL" sz="2800" b="1" kern="0" dirty="0">
                <a:solidFill>
                  <a:srgbClr val="FFFF66"/>
                </a:solidFill>
                <a:latin typeface="Garamond" panose="02020404030301010803" pitchFamily="18" charset="0"/>
              </a:rPr>
              <a:t>Przykład </a:t>
            </a:r>
            <a:r>
              <a:rPr lang="pl-PL" sz="2800" b="1" kern="0" dirty="0" smtClean="0">
                <a:solidFill>
                  <a:srgbClr val="FFFF66"/>
                </a:solidFill>
                <a:latin typeface="Garamond" panose="02020404030301010803" pitchFamily="18" charset="0"/>
              </a:rPr>
              <a:t>1. </a:t>
            </a:r>
            <a:r>
              <a:rPr 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Zasoby pracy</a:t>
            </a:r>
            <a:endParaRPr lang="pl-PL" sz="2800" b="1" kern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9" name="Wykres 8"/>
          <p:cNvGraphicFramePr>
            <a:graphicFrameLocks noChangeAspect="1"/>
          </p:cNvGraphicFramePr>
          <p:nvPr>
            <p:extLst/>
          </p:nvPr>
        </p:nvGraphicFramePr>
        <p:xfrm>
          <a:off x="1620000" y="2520000"/>
          <a:ext cx="5408397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/>
          <p:cNvGraphicFramePr>
            <a:graphicFrameLocks/>
          </p:cNvGraphicFramePr>
          <p:nvPr>
            <p:extLst/>
          </p:nvPr>
        </p:nvGraphicFramePr>
        <p:xfrm>
          <a:off x="1980000" y="2880000"/>
          <a:ext cx="4427984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16956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7429500" cy="4464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e tekstowe 2"/>
          <p:cNvSpPr txBox="1">
            <a:spLocks noChangeArrowheads="1"/>
          </p:cNvSpPr>
          <p:nvPr/>
        </p:nvSpPr>
        <p:spPr bwMode="auto">
          <a:xfrm>
            <a:off x="3027363" y="247650"/>
            <a:ext cx="6116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None/>
              <a:defRPr/>
            </a:pPr>
            <a:r>
              <a:rPr lang="pl-PL" sz="2800" b="1" kern="0" dirty="0" smtClean="0">
                <a:solidFill>
                  <a:srgbClr val="FFFF66"/>
                </a:solidFill>
                <a:latin typeface="Garamond" panose="02020404030301010803" pitchFamily="18" charset="0"/>
              </a:rPr>
              <a:t>Przykład 2. </a:t>
            </a:r>
            <a:r>
              <a:rPr 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Państwowy </a:t>
            </a:r>
            <a:r>
              <a:rPr lang="pl-PL" sz="2800" b="1" kern="0" dirty="0">
                <a:solidFill>
                  <a:schemeClr val="bg1"/>
                </a:solidFill>
                <a:latin typeface="Garamond" panose="02020404030301010803" pitchFamily="18" charset="0"/>
              </a:rPr>
              <a:t>dług </a:t>
            </a:r>
            <a:r>
              <a:rPr 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publiczny</a:t>
            </a:r>
            <a:endParaRPr lang="pl-PL" sz="2800" b="1" kern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0553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a 9"/>
          <p:cNvGrpSpPr/>
          <p:nvPr/>
        </p:nvGrpSpPr>
        <p:grpSpPr>
          <a:xfrm>
            <a:off x="107504" y="1124744"/>
            <a:ext cx="8878334" cy="5496338"/>
            <a:chOff x="107504" y="1124744"/>
            <a:chExt cx="8878334" cy="549633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348880"/>
              <a:ext cx="4694455" cy="4272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pole tekstowe 4"/>
            <p:cNvSpPr txBox="1"/>
            <p:nvPr/>
          </p:nvSpPr>
          <p:spPr>
            <a:xfrm>
              <a:off x="323528" y="1268760"/>
              <a:ext cx="2952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 smtClean="0">
                  <a:solidFill>
                    <a:srgbClr val="FF0000"/>
                  </a:solidFill>
                </a:rPr>
                <a:t>Brexit </a:t>
              </a:r>
            </a:p>
            <a:p>
              <a:r>
                <a:rPr lang="pl-PL" sz="2000" b="1" dirty="0" smtClean="0">
                  <a:solidFill>
                    <a:srgbClr val="0033CC"/>
                  </a:solidFill>
                  <a:latin typeface="Garamond" panose="02020404030301010803" pitchFamily="18" charset="0"/>
                </a:rPr>
                <a:t>(niebieski kolor przeciw)</a:t>
              </a:r>
              <a:endParaRPr lang="en-US" sz="2000" b="1" dirty="0">
                <a:solidFill>
                  <a:srgbClr val="0033CC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5004048" y="4653136"/>
              <a:ext cx="33843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2000" b="1" dirty="0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Głosowanie na Trumpa </a:t>
              </a:r>
              <a:br>
                <a:rPr lang="pl-PL" sz="2000" b="1" dirty="0" smtClean="0">
                  <a:solidFill>
                    <a:srgbClr val="FF0000"/>
                  </a:solidFill>
                  <a:latin typeface="Garamond" panose="02020404030301010803" pitchFamily="18" charset="0"/>
                </a:rPr>
              </a:br>
              <a:r>
                <a:rPr lang="pl-PL" sz="2000" b="1" dirty="0" smtClean="0">
                  <a:solidFill>
                    <a:srgbClr val="FF0000"/>
                  </a:solidFill>
                  <a:latin typeface="Garamond" panose="02020404030301010803" pitchFamily="18" charset="0"/>
                </a:rPr>
                <a:t>w stanie Ilinois</a:t>
              </a:r>
              <a:endParaRPr lang="en-US" sz="2000" b="1" dirty="0">
                <a:solidFill>
                  <a:srgbClr val="FF0000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" name="pole tekstowe 6"/>
            <p:cNvSpPr txBox="1"/>
            <p:nvPr/>
          </p:nvSpPr>
          <p:spPr>
            <a:xfrm>
              <a:off x="5220072" y="6021288"/>
              <a:ext cx="33843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l-PL" i="1" dirty="0" smtClean="0"/>
                <a:t>Źródło: T. Brodzicki</a:t>
              </a:r>
              <a:endParaRPr lang="pl-PL" i="1" dirty="0"/>
            </a:p>
          </p:txBody>
        </p:sp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124744"/>
              <a:ext cx="5853998" cy="3194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pole tekstowe 2"/>
          <p:cNvSpPr txBox="1">
            <a:spLocks noChangeArrowheads="1"/>
          </p:cNvSpPr>
          <p:nvPr/>
        </p:nvSpPr>
        <p:spPr bwMode="auto">
          <a:xfrm>
            <a:off x="3027363" y="247650"/>
            <a:ext cx="6116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None/>
              <a:defRPr/>
            </a:pPr>
            <a:r>
              <a:rPr lang="pl-PL" sz="2800" b="1" kern="0" dirty="0" smtClean="0">
                <a:solidFill>
                  <a:srgbClr val="FFFF66"/>
                </a:solidFill>
                <a:latin typeface="Garamond" panose="02020404030301010803" pitchFamily="18" charset="0"/>
              </a:rPr>
              <a:t>Przykład 3. </a:t>
            </a:r>
            <a:r>
              <a:rPr 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Decyzje w innych krajach</a:t>
            </a:r>
            <a:endParaRPr lang="pl-PL" sz="2800" b="1" kern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02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post-tru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4036519"/>
            <a:ext cx="2736304" cy="2821481"/>
          </a:xfrm>
          <a:prstGeom prst="rect">
            <a:avLst/>
          </a:prstGeom>
          <a:noFill/>
        </p:spPr>
      </p:pic>
      <p:pic>
        <p:nvPicPr>
          <p:cNvPr id="2052" name="Picture 4" descr="Znalezione obrazy dla zapytania post-truth"/>
          <p:cNvPicPr>
            <a:picLocks noChangeAspect="1" noChangeArrowheads="1"/>
          </p:cNvPicPr>
          <p:nvPr/>
        </p:nvPicPr>
        <p:blipFill rotWithShape="1">
          <a:blip r:embed="rId3" cstate="print"/>
          <a:srcRect l="11741" r="11948"/>
          <a:stretch/>
        </p:blipFill>
        <p:spPr bwMode="auto">
          <a:xfrm>
            <a:off x="1115616" y="1124744"/>
            <a:ext cx="2808312" cy="3680098"/>
          </a:xfrm>
          <a:prstGeom prst="rect">
            <a:avLst/>
          </a:prstGeom>
          <a:noFill/>
        </p:spPr>
      </p:pic>
      <p:sp>
        <p:nvSpPr>
          <p:cNvPr id="7" name="pole tekstowe 2"/>
          <p:cNvSpPr txBox="1">
            <a:spLocks noChangeArrowheads="1"/>
          </p:cNvSpPr>
          <p:nvPr/>
        </p:nvSpPr>
        <p:spPr bwMode="auto">
          <a:xfrm>
            <a:off x="3027363" y="247650"/>
            <a:ext cx="6116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None/>
              <a:defRPr/>
            </a:pPr>
            <a:r>
              <a:rPr 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Siła i moda POST-PRAWDY</a:t>
            </a:r>
            <a:endParaRPr lang="pl-PL" sz="2800" b="1" kern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42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ole tekstowe 2"/>
          <p:cNvSpPr txBox="1">
            <a:spLocks noChangeArrowheads="1"/>
          </p:cNvSpPr>
          <p:nvPr/>
        </p:nvSpPr>
        <p:spPr bwMode="auto">
          <a:xfrm>
            <a:off x="3027363" y="247650"/>
            <a:ext cx="583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ja-JP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Główne role obserwatoriów</a:t>
            </a:r>
            <a:endParaRPr lang="pl-PL" altLang="ja-JP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23555" name="pole tekstowe 14"/>
          <p:cNvSpPr txBox="1">
            <a:spLocks noChangeArrowheads="1"/>
          </p:cNvSpPr>
          <p:nvPr/>
        </p:nvSpPr>
        <p:spPr bwMode="auto">
          <a:xfrm>
            <a:off x="0" y="1456615"/>
            <a:ext cx="9144000" cy="371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9113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55600" indent="-355600"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l-PL" altLang="pl-PL" sz="2000" b="1" dirty="0">
                <a:solidFill>
                  <a:srgbClr val="000066"/>
                </a:solidFill>
                <a:latin typeface="Garamond" panose="02020404030301010803" pitchFamily="18" charset="0"/>
              </a:rPr>
              <a:t>U</a:t>
            </a:r>
            <a:r>
              <a:rPr lang="pl-PL" alt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  <a:t>ruchamianie i podtrzymywanie debaty publicznej </a:t>
            </a:r>
            <a:br>
              <a:rPr lang="pl-PL" alt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</a:br>
            <a:r>
              <a:rPr lang="pl-PL" altLang="pl-PL" sz="2000" dirty="0" smtClean="0">
                <a:latin typeface="Garamond" panose="02020404030301010803" pitchFamily="18" charset="0"/>
              </a:rPr>
              <a:t>wokół </a:t>
            </a:r>
            <a:r>
              <a:rPr lang="pl-PL" altLang="pl-PL" sz="2000" dirty="0">
                <a:latin typeface="Garamond" panose="02020404030301010803" pitchFamily="18" charset="0"/>
              </a:rPr>
              <a:t>potencjałów i wyzwań rozwojowych regionu w perspektywie </a:t>
            </a:r>
            <a:r>
              <a:rPr lang="pl-PL" altLang="pl-PL" sz="2000" dirty="0" smtClean="0">
                <a:latin typeface="Garamond" panose="02020404030301010803" pitchFamily="18" charset="0"/>
              </a:rPr>
              <a:t>wieloletniej</a:t>
            </a:r>
          </a:p>
          <a:p>
            <a:pPr marL="355600" indent="-355600"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l-PL" altLang="pl-PL" sz="2000" b="1" dirty="0">
                <a:solidFill>
                  <a:srgbClr val="000066"/>
                </a:solidFill>
                <a:latin typeface="Garamond" panose="02020404030301010803" pitchFamily="18" charset="0"/>
              </a:rPr>
              <a:t>U</a:t>
            </a:r>
            <a:r>
              <a:rPr lang="pl-PL" alt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  <a:t>powszechnianie wiedzy</a:t>
            </a:r>
            <a:br>
              <a:rPr lang="pl-PL" alt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</a:br>
            <a:r>
              <a:rPr lang="pl-PL" altLang="pl-PL" sz="2000" dirty="0" smtClean="0">
                <a:latin typeface="Garamond" panose="02020404030301010803" pitchFamily="18" charset="0"/>
              </a:rPr>
              <a:t>dane i wyniki badań związanych z regionem (rzetelność + różnorodność)</a:t>
            </a:r>
          </a:p>
          <a:p>
            <a:pPr marL="355600" indent="-355600"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l-PL" alt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  <a:t>Inicjowanie </a:t>
            </a:r>
            <a:r>
              <a:rPr lang="pl-PL" altLang="pl-PL" sz="2000" dirty="0" smtClean="0">
                <a:solidFill>
                  <a:srgbClr val="000066"/>
                </a:solidFill>
                <a:latin typeface="Garamond" panose="02020404030301010803" pitchFamily="18" charset="0"/>
              </a:rPr>
              <a:t>(ewentualnie koordynacja)</a:t>
            </a:r>
            <a:r>
              <a:rPr lang="pl-PL" alt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  <a:t> badań i analiz nt. regionu </a:t>
            </a:r>
            <a:br>
              <a:rPr lang="pl-PL" alt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</a:br>
            <a:r>
              <a:rPr lang="pl-PL" altLang="pl-PL" sz="2000" dirty="0" smtClean="0">
                <a:latin typeface="Garamond" panose="02020404030301010803" pitchFamily="18" charset="0"/>
              </a:rPr>
              <a:t>w zakresie ważnym z punktu widzenia prowadzenia polityk publicznych w regionie</a:t>
            </a:r>
          </a:p>
          <a:p>
            <a:pPr marL="355600" indent="-355600" eaLnBrk="1" hangingPunct="1">
              <a:lnSpc>
                <a:spcPct val="120000"/>
              </a:lnSpc>
              <a:spcBef>
                <a:spcPct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pl-PL" alt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  <a:t>Transferowanie kluczowych rekomendacji na poziom decydentów</a:t>
            </a:r>
            <a:br>
              <a:rPr lang="pl-PL" alt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</a:br>
            <a:r>
              <a:rPr lang="pl-PL" altLang="pl-PL" sz="2000" dirty="0" smtClean="0">
                <a:latin typeface="Garamond" panose="02020404030301010803" pitchFamily="18" charset="0"/>
              </a:rPr>
              <a:t>jako odpowiedź na efekty realizowanych w regionie polityk publicznych</a:t>
            </a:r>
          </a:p>
        </p:txBody>
      </p:sp>
    </p:spTree>
    <p:extLst>
      <p:ext uri="{BB962C8B-B14F-4D97-AF65-F5344CB8AC3E}">
        <p14:creationId xmlns:p14="http://schemas.microsoft.com/office/powerpoint/2010/main" xmlns="" val="349199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4"/>
          <p:cNvSpPr txBox="1">
            <a:spLocks noChangeArrowheads="1"/>
          </p:cNvSpPr>
          <p:nvPr/>
        </p:nvSpPr>
        <p:spPr bwMode="auto">
          <a:xfrm>
            <a:off x="0" y="256490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 dirty="0">
                <a:solidFill>
                  <a:srgbClr val="FFFF66"/>
                </a:solidFill>
                <a:latin typeface="Garamond" panose="02020404030301010803" pitchFamily="18" charset="0"/>
              </a:rPr>
              <a:t>Dziękuję za uwagę</a:t>
            </a:r>
          </a:p>
        </p:txBody>
      </p:sp>
      <p:pic>
        <p:nvPicPr>
          <p:cNvPr id="4" name="Picture 934" descr="POMORSKIE2020-W1-podstawowe-RGB-FOR WE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00" t="-13220" b="-17538"/>
          <a:stretch>
            <a:fillRect/>
          </a:stretch>
        </p:blipFill>
        <p:spPr bwMode="auto">
          <a:xfrm>
            <a:off x="6372225" y="547688"/>
            <a:ext cx="2519363" cy="78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6073" y="1408931"/>
            <a:ext cx="2917031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a 1"/>
          <p:cNvGrpSpPr/>
          <p:nvPr/>
        </p:nvGrpSpPr>
        <p:grpSpPr>
          <a:xfrm>
            <a:off x="661224" y="4300148"/>
            <a:ext cx="7812856" cy="2526876"/>
            <a:chOff x="647576" y="4300148"/>
            <a:chExt cx="7812856" cy="2526876"/>
          </a:xfrm>
        </p:grpSpPr>
        <p:sp>
          <p:nvSpPr>
            <p:cNvPr id="32" name="Prostokąt zaokrąglony 31"/>
            <p:cNvSpPr/>
            <p:nvPr/>
          </p:nvSpPr>
          <p:spPr>
            <a:xfrm>
              <a:off x="647576" y="4300148"/>
              <a:ext cx="3240000" cy="2520000"/>
            </a:xfrm>
            <a:prstGeom prst="roundRect">
              <a:avLst/>
            </a:prstGeom>
            <a:solidFill>
              <a:srgbClr val="0033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altLang="pl-PL" sz="2000" dirty="0" smtClean="0">
                  <a:latin typeface="Garamond" panose="02020404030301010803" pitchFamily="18" charset="0"/>
                </a:rPr>
                <a:t>Wsparcie </a:t>
              </a:r>
              <a:br>
                <a:rPr lang="pl-PL" altLang="pl-PL" sz="2000" dirty="0" smtClean="0">
                  <a:latin typeface="Garamond" panose="02020404030301010803" pitchFamily="18" charset="0"/>
                </a:rPr>
              </a:br>
              <a:r>
                <a:rPr lang="pl-PL" altLang="pl-PL" sz="2000" dirty="0" smtClean="0">
                  <a:latin typeface="Garamond" panose="02020404030301010803" pitchFamily="18" charset="0"/>
                </a:rPr>
                <a:t>procesu </a:t>
              </a:r>
              <a:r>
                <a:rPr lang="pl-PL" altLang="pl-PL" sz="2000" dirty="0">
                  <a:latin typeface="Garamond" panose="02020404030301010803" pitchFamily="18" charset="0"/>
                </a:rPr>
                <a:t>decyzyjnego związanego z planowaniem </a:t>
              </a:r>
              <a:br>
                <a:rPr lang="pl-PL" altLang="pl-PL" sz="2000" dirty="0">
                  <a:latin typeface="Garamond" panose="02020404030301010803" pitchFamily="18" charset="0"/>
                </a:rPr>
              </a:br>
              <a:r>
                <a:rPr lang="pl-PL" altLang="pl-PL" sz="2000" dirty="0">
                  <a:latin typeface="Garamond" panose="02020404030301010803" pitchFamily="18" charset="0"/>
                </a:rPr>
                <a:t>i wykorzystaniem zasobów kierowanych </a:t>
              </a:r>
              <a:r>
                <a:rPr lang="pl-PL" altLang="pl-PL" sz="2000" dirty="0" smtClean="0">
                  <a:latin typeface="Garamond" panose="02020404030301010803" pitchFamily="18" charset="0"/>
                </a:rPr>
                <a:t>na </a:t>
              </a:r>
              <a:r>
                <a:rPr lang="pl-PL" altLang="pl-PL" sz="2000" dirty="0">
                  <a:latin typeface="Garamond" panose="02020404030301010803" pitchFamily="18" charset="0"/>
                </a:rPr>
                <a:t>realizację </a:t>
              </a:r>
              <a:r>
                <a:rPr lang="pl-PL" altLang="pl-PL" sz="2000" dirty="0" smtClean="0">
                  <a:latin typeface="Garamond" panose="02020404030301010803" pitchFamily="18" charset="0"/>
                </a:rPr>
                <a:t>Strategii i Regionalnych Programów Strategicznych</a:t>
              </a:r>
              <a:endParaRPr lang="pl-PL" altLang="pl-PL" sz="2000" dirty="0">
                <a:latin typeface="Garamond" panose="02020404030301010803" pitchFamily="18" charset="0"/>
              </a:endParaRPr>
            </a:p>
          </p:txBody>
        </p:sp>
        <p:sp>
          <p:nvSpPr>
            <p:cNvPr id="33" name="Prostokąt zaokrąglony 32"/>
            <p:cNvSpPr/>
            <p:nvPr/>
          </p:nvSpPr>
          <p:spPr>
            <a:xfrm>
              <a:off x="4139952" y="4310592"/>
              <a:ext cx="4320480" cy="7200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</a:pPr>
              <a:r>
                <a:rPr lang="pl-PL" dirty="0" smtClean="0">
                  <a:latin typeface="Garamond" panose="02020404030301010803" pitchFamily="18" charset="0"/>
                </a:rPr>
                <a:t>Ocena efektów polityki rozwoju prowadzonej </a:t>
              </a:r>
              <a:r>
                <a:rPr lang="pl-PL" dirty="0">
                  <a:latin typeface="Garamond" panose="02020404030301010803" pitchFamily="18" charset="0"/>
                </a:rPr>
                <a:t>przez </a:t>
              </a:r>
              <a:r>
                <a:rPr lang="pl-PL" dirty="0" smtClean="0">
                  <a:latin typeface="Garamond" panose="02020404030301010803" pitchFamily="18" charset="0"/>
                </a:rPr>
                <a:t>Samorząd Województwa Pomorskiego</a:t>
              </a:r>
              <a:endParaRPr lang="pl-PL" dirty="0">
                <a:latin typeface="Garamond" panose="02020404030301010803" pitchFamily="18" charset="0"/>
              </a:endParaRPr>
            </a:p>
          </p:txBody>
        </p:sp>
        <p:sp>
          <p:nvSpPr>
            <p:cNvPr id="34" name="Prostokąt zaokrąglony 33"/>
            <p:cNvSpPr/>
            <p:nvPr/>
          </p:nvSpPr>
          <p:spPr>
            <a:xfrm>
              <a:off x="4139952" y="5198216"/>
              <a:ext cx="4320480" cy="7200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pl-PL" altLang="pl-PL" dirty="0" smtClean="0">
                  <a:latin typeface="Garamond" panose="02020404030301010803" pitchFamily="18" charset="0"/>
                </a:rPr>
                <a:t>Ocena efektów unijnych </a:t>
              </a:r>
              <a:r>
                <a:rPr lang="pl-PL" altLang="pl-PL" dirty="0">
                  <a:latin typeface="Garamond" panose="02020404030301010803" pitchFamily="18" charset="0"/>
                </a:rPr>
                <a:t>i krajowych polityk publicznych </a:t>
              </a:r>
              <a:r>
                <a:rPr lang="pl-PL" altLang="pl-PL" dirty="0" smtClean="0">
                  <a:latin typeface="Garamond" panose="02020404030301010803" pitchFamily="18" charset="0"/>
                </a:rPr>
                <a:t>realizowanych w regionie</a:t>
              </a:r>
            </a:p>
          </p:txBody>
        </p:sp>
        <p:sp>
          <p:nvSpPr>
            <p:cNvPr id="35" name="Prostokąt zaokrąglony 34"/>
            <p:cNvSpPr/>
            <p:nvPr/>
          </p:nvSpPr>
          <p:spPr>
            <a:xfrm>
              <a:off x="4139952" y="6107024"/>
              <a:ext cx="4320480" cy="72000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pl-PL" dirty="0" smtClean="0">
                  <a:latin typeface="Garamond" panose="02020404030301010803" pitchFamily="18" charset="0"/>
                </a:rPr>
                <a:t>Śledzenie i interpretacja ogólnych trendów społeczno-gospodarczych </a:t>
              </a:r>
              <a:endParaRPr lang="pl-PL" dirty="0">
                <a:latin typeface="Garamond" panose="02020404030301010803" pitchFamily="18" charset="0"/>
              </a:endParaRPr>
            </a:p>
          </p:txBody>
        </p:sp>
      </p:grpSp>
      <p:sp>
        <p:nvSpPr>
          <p:cNvPr id="36" name="pole tekstowe 2"/>
          <p:cNvSpPr txBox="1">
            <a:spLocks noChangeArrowheads="1"/>
          </p:cNvSpPr>
          <p:nvPr/>
        </p:nvSpPr>
        <p:spPr bwMode="auto">
          <a:xfrm>
            <a:off x="2483769" y="247650"/>
            <a:ext cx="637607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ja-JP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Strategiczne ramy rozwojowe w regionie</a:t>
            </a:r>
            <a:endParaRPr lang="pl-PL" altLang="ja-JP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874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pole tekstowe 2"/>
          <p:cNvSpPr txBox="1">
            <a:spLocks noChangeArrowheads="1"/>
          </p:cNvSpPr>
          <p:nvPr/>
        </p:nvSpPr>
        <p:spPr bwMode="auto">
          <a:xfrm>
            <a:off x="2439056" y="30976"/>
            <a:ext cx="66738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 smtClean="0">
                <a:solidFill>
                  <a:schemeClr val="bg1"/>
                </a:solidFill>
                <a:latin typeface="Garamond" panose="02020404030301010803" pitchFamily="18" charset="0"/>
              </a:rPr>
              <a:t>Pomorski System Monitoringu i Ewaluacji (PSME)</a:t>
            </a:r>
            <a:endParaRPr lang="pl-PL" altLang="ja-JP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7651" name="Picture 2" descr="schemat wymiany informacji 20_10_20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12" r="3335" b="7979"/>
          <a:stretch/>
        </p:blipFill>
        <p:spPr bwMode="auto">
          <a:xfrm>
            <a:off x="446320" y="1134624"/>
            <a:ext cx="834685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93765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2"/>
          <p:cNvSpPr/>
          <p:nvPr/>
        </p:nvSpPr>
        <p:spPr>
          <a:xfrm>
            <a:off x="1979363" y="1079789"/>
            <a:ext cx="1835581" cy="1245176"/>
          </a:xfrm>
          <a:custGeom>
            <a:avLst/>
            <a:gdLst>
              <a:gd name="connsiteX0" fmla="*/ 0 w 1245175"/>
              <a:gd name="connsiteY0" fmla="*/ 207533 h 1835580"/>
              <a:gd name="connsiteX1" fmla="*/ 207533 w 1245175"/>
              <a:gd name="connsiteY1" fmla="*/ 0 h 1835580"/>
              <a:gd name="connsiteX2" fmla="*/ 1037642 w 1245175"/>
              <a:gd name="connsiteY2" fmla="*/ 0 h 1835580"/>
              <a:gd name="connsiteX3" fmla="*/ 1245175 w 1245175"/>
              <a:gd name="connsiteY3" fmla="*/ 207533 h 1835580"/>
              <a:gd name="connsiteX4" fmla="*/ 1245175 w 1245175"/>
              <a:gd name="connsiteY4" fmla="*/ 1628047 h 1835580"/>
              <a:gd name="connsiteX5" fmla="*/ 1037642 w 1245175"/>
              <a:gd name="connsiteY5" fmla="*/ 1835580 h 1835580"/>
              <a:gd name="connsiteX6" fmla="*/ 207533 w 1245175"/>
              <a:gd name="connsiteY6" fmla="*/ 1835580 h 1835580"/>
              <a:gd name="connsiteX7" fmla="*/ 0 w 1245175"/>
              <a:gd name="connsiteY7" fmla="*/ 1628047 h 1835580"/>
              <a:gd name="connsiteX8" fmla="*/ 0 w 1245175"/>
              <a:gd name="connsiteY8" fmla="*/ 207533 h 18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175" h="1835580">
                <a:moveTo>
                  <a:pt x="1104394" y="1"/>
                </a:moveTo>
                <a:cubicBezTo>
                  <a:pt x="1182145" y="1"/>
                  <a:pt x="1245175" y="136973"/>
                  <a:pt x="1245175" y="305936"/>
                </a:cubicBezTo>
                <a:lnTo>
                  <a:pt x="1245175" y="1529644"/>
                </a:lnTo>
                <a:cubicBezTo>
                  <a:pt x="1245175" y="1698607"/>
                  <a:pt x="1182145" y="1835579"/>
                  <a:pt x="1104394" y="1835579"/>
                </a:cubicBezTo>
                <a:lnTo>
                  <a:pt x="140781" y="1835579"/>
                </a:lnTo>
                <a:cubicBezTo>
                  <a:pt x="63030" y="1835579"/>
                  <a:pt x="0" y="1698607"/>
                  <a:pt x="0" y="1529644"/>
                </a:cubicBezTo>
                <a:lnTo>
                  <a:pt x="0" y="305936"/>
                </a:lnTo>
                <a:cubicBezTo>
                  <a:pt x="0" y="136973"/>
                  <a:pt x="63030" y="1"/>
                  <a:pt x="140781" y="1"/>
                </a:cubicBezTo>
                <a:lnTo>
                  <a:pt x="1104394" y="1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45" tIns="121744" rIns="121744" bIns="12174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bg1"/>
                </a:solidFill>
                <a:latin typeface="Garamond" pitchFamily="18" charset="0"/>
              </a:rPr>
              <a:t>RYNEK PRACY</a:t>
            </a:r>
            <a:endParaRPr lang="pl-PL" sz="1600" b="1" kern="1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24255" y="1420273"/>
            <a:ext cx="667349" cy="370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Dowolny kształt 4"/>
          <p:cNvSpPr/>
          <p:nvPr/>
        </p:nvSpPr>
        <p:spPr>
          <a:xfrm>
            <a:off x="395536" y="2686419"/>
            <a:ext cx="2113029" cy="1245176"/>
          </a:xfrm>
          <a:custGeom>
            <a:avLst/>
            <a:gdLst>
              <a:gd name="connsiteX0" fmla="*/ 0 w 1245175"/>
              <a:gd name="connsiteY0" fmla="*/ 207533 h 2113028"/>
              <a:gd name="connsiteX1" fmla="*/ 207533 w 1245175"/>
              <a:gd name="connsiteY1" fmla="*/ 0 h 2113028"/>
              <a:gd name="connsiteX2" fmla="*/ 1037642 w 1245175"/>
              <a:gd name="connsiteY2" fmla="*/ 0 h 2113028"/>
              <a:gd name="connsiteX3" fmla="*/ 1245175 w 1245175"/>
              <a:gd name="connsiteY3" fmla="*/ 207533 h 2113028"/>
              <a:gd name="connsiteX4" fmla="*/ 1245175 w 1245175"/>
              <a:gd name="connsiteY4" fmla="*/ 1905495 h 2113028"/>
              <a:gd name="connsiteX5" fmla="*/ 1037642 w 1245175"/>
              <a:gd name="connsiteY5" fmla="*/ 2113028 h 2113028"/>
              <a:gd name="connsiteX6" fmla="*/ 207533 w 1245175"/>
              <a:gd name="connsiteY6" fmla="*/ 2113028 h 2113028"/>
              <a:gd name="connsiteX7" fmla="*/ 0 w 1245175"/>
              <a:gd name="connsiteY7" fmla="*/ 1905495 h 2113028"/>
              <a:gd name="connsiteX8" fmla="*/ 0 w 1245175"/>
              <a:gd name="connsiteY8" fmla="*/ 207533 h 2113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175" h="2113028">
                <a:moveTo>
                  <a:pt x="1122879" y="1"/>
                </a:moveTo>
                <a:cubicBezTo>
                  <a:pt x="1190421" y="1"/>
                  <a:pt x="1245175" y="157677"/>
                  <a:pt x="1245175" y="352178"/>
                </a:cubicBezTo>
                <a:lnTo>
                  <a:pt x="1245175" y="1760850"/>
                </a:lnTo>
                <a:cubicBezTo>
                  <a:pt x="1245175" y="1955351"/>
                  <a:pt x="1190421" y="2113027"/>
                  <a:pt x="1122879" y="2113027"/>
                </a:cubicBezTo>
                <a:lnTo>
                  <a:pt x="122296" y="2113027"/>
                </a:lnTo>
                <a:cubicBezTo>
                  <a:pt x="54754" y="2113027"/>
                  <a:pt x="0" y="1955351"/>
                  <a:pt x="0" y="1760850"/>
                </a:cubicBezTo>
                <a:lnTo>
                  <a:pt x="0" y="352178"/>
                </a:lnTo>
                <a:cubicBezTo>
                  <a:pt x="0" y="157677"/>
                  <a:pt x="54754" y="1"/>
                  <a:pt x="122296" y="1"/>
                </a:cubicBezTo>
                <a:lnTo>
                  <a:pt x="1122879" y="1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5" tIns="60784" rIns="60784" bIns="607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bg1"/>
                </a:solidFill>
                <a:latin typeface="Garamond" pitchFamily="18" charset="0"/>
              </a:rPr>
              <a:t>SPOŁECZEŃSTWO</a:t>
            </a:r>
            <a:endParaRPr lang="pl-PL" sz="1600" b="1" kern="1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6" name="Dowolny kształt 5"/>
          <p:cNvSpPr/>
          <p:nvPr/>
        </p:nvSpPr>
        <p:spPr>
          <a:xfrm>
            <a:off x="-1" y="3955279"/>
            <a:ext cx="1835581" cy="1245176"/>
          </a:xfrm>
          <a:custGeom>
            <a:avLst/>
            <a:gdLst>
              <a:gd name="connsiteX0" fmla="*/ 0 w 1245175"/>
              <a:gd name="connsiteY0" fmla="*/ 207533 h 1835580"/>
              <a:gd name="connsiteX1" fmla="*/ 207533 w 1245175"/>
              <a:gd name="connsiteY1" fmla="*/ 0 h 1835580"/>
              <a:gd name="connsiteX2" fmla="*/ 1037642 w 1245175"/>
              <a:gd name="connsiteY2" fmla="*/ 0 h 1835580"/>
              <a:gd name="connsiteX3" fmla="*/ 1245175 w 1245175"/>
              <a:gd name="connsiteY3" fmla="*/ 207533 h 1835580"/>
              <a:gd name="connsiteX4" fmla="*/ 1245175 w 1245175"/>
              <a:gd name="connsiteY4" fmla="*/ 1628047 h 1835580"/>
              <a:gd name="connsiteX5" fmla="*/ 1037642 w 1245175"/>
              <a:gd name="connsiteY5" fmla="*/ 1835580 h 1835580"/>
              <a:gd name="connsiteX6" fmla="*/ 207533 w 1245175"/>
              <a:gd name="connsiteY6" fmla="*/ 1835580 h 1835580"/>
              <a:gd name="connsiteX7" fmla="*/ 0 w 1245175"/>
              <a:gd name="connsiteY7" fmla="*/ 1628047 h 1835580"/>
              <a:gd name="connsiteX8" fmla="*/ 0 w 1245175"/>
              <a:gd name="connsiteY8" fmla="*/ 207533 h 18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175" h="1835580">
                <a:moveTo>
                  <a:pt x="1104394" y="1"/>
                </a:moveTo>
                <a:cubicBezTo>
                  <a:pt x="1182145" y="1"/>
                  <a:pt x="1245175" y="136973"/>
                  <a:pt x="1245175" y="305936"/>
                </a:cubicBezTo>
                <a:lnTo>
                  <a:pt x="1245175" y="1529644"/>
                </a:lnTo>
                <a:cubicBezTo>
                  <a:pt x="1245175" y="1698607"/>
                  <a:pt x="1182145" y="1835579"/>
                  <a:pt x="1104394" y="1835579"/>
                </a:cubicBezTo>
                <a:lnTo>
                  <a:pt x="140781" y="1835579"/>
                </a:lnTo>
                <a:cubicBezTo>
                  <a:pt x="63030" y="1835579"/>
                  <a:pt x="0" y="1698607"/>
                  <a:pt x="0" y="1529644"/>
                </a:cubicBezTo>
                <a:lnTo>
                  <a:pt x="0" y="305936"/>
                </a:lnTo>
                <a:cubicBezTo>
                  <a:pt x="0" y="136973"/>
                  <a:pt x="63030" y="1"/>
                  <a:pt x="140781" y="1"/>
                </a:cubicBezTo>
                <a:lnTo>
                  <a:pt x="1104394" y="1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45" tIns="121744" rIns="121744" bIns="12174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bg1"/>
                </a:solidFill>
                <a:latin typeface="Garamond" pitchFamily="18" charset="0"/>
              </a:rPr>
              <a:t>KULTURA</a:t>
            </a:r>
            <a:endParaRPr lang="pl-PL" sz="1600" b="1" kern="1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9" name="Dowolny kształt 8"/>
          <p:cNvSpPr/>
          <p:nvPr/>
        </p:nvSpPr>
        <p:spPr>
          <a:xfrm>
            <a:off x="105245" y="1486729"/>
            <a:ext cx="1870293" cy="1245176"/>
          </a:xfrm>
          <a:custGeom>
            <a:avLst/>
            <a:gdLst>
              <a:gd name="connsiteX0" fmla="*/ 0 w 1245175"/>
              <a:gd name="connsiteY0" fmla="*/ 207533 h 1870292"/>
              <a:gd name="connsiteX1" fmla="*/ 207533 w 1245175"/>
              <a:gd name="connsiteY1" fmla="*/ 0 h 1870292"/>
              <a:gd name="connsiteX2" fmla="*/ 1037642 w 1245175"/>
              <a:gd name="connsiteY2" fmla="*/ 0 h 1870292"/>
              <a:gd name="connsiteX3" fmla="*/ 1245175 w 1245175"/>
              <a:gd name="connsiteY3" fmla="*/ 207533 h 1870292"/>
              <a:gd name="connsiteX4" fmla="*/ 1245175 w 1245175"/>
              <a:gd name="connsiteY4" fmla="*/ 1662759 h 1870292"/>
              <a:gd name="connsiteX5" fmla="*/ 1037642 w 1245175"/>
              <a:gd name="connsiteY5" fmla="*/ 1870292 h 1870292"/>
              <a:gd name="connsiteX6" fmla="*/ 207533 w 1245175"/>
              <a:gd name="connsiteY6" fmla="*/ 1870292 h 1870292"/>
              <a:gd name="connsiteX7" fmla="*/ 0 w 1245175"/>
              <a:gd name="connsiteY7" fmla="*/ 1662759 h 1870292"/>
              <a:gd name="connsiteX8" fmla="*/ 0 w 1245175"/>
              <a:gd name="connsiteY8" fmla="*/ 207533 h 187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175" h="1870292">
                <a:moveTo>
                  <a:pt x="1107007" y="1"/>
                </a:moveTo>
                <a:cubicBezTo>
                  <a:pt x="1183314" y="1"/>
                  <a:pt x="1245175" y="139563"/>
                  <a:pt x="1245175" y="311722"/>
                </a:cubicBezTo>
                <a:lnTo>
                  <a:pt x="1245175" y="1558570"/>
                </a:lnTo>
                <a:cubicBezTo>
                  <a:pt x="1245175" y="1730729"/>
                  <a:pt x="1183314" y="1870291"/>
                  <a:pt x="1107007" y="1870291"/>
                </a:cubicBezTo>
                <a:lnTo>
                  <a:pt x="138168" y="1870291"/>
                </a:lnTo>
                <a:cubicBezTo>
                  <a:pt x="61861" y="1870291"/>
                  <a:pt x="0" y="1730729"/>
                  <a:pt x="0" y="1558570"/>
                </a:cubicBezTo>
                <a:lnTo>
                  <a:pt x="0" y="311722"/>
                </a:lnTo>
                <a:cubicBezTo>
                  <a:pt x="0" y="139563"/>
                  <a:pt x="61861" y="1"/>
                  <a:pt x="138168" y="1"/>
                </a:cubicBezTo>
                <a:lnTo>
                  <a:pt x="1107007" y="1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5" tIns="60784" rIns="60784" bIns="607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bg1"/>
                </a:solidFill>
                <a:latin typeface="Garamond" pitchFamily="18" charset="0"/>
              </a:rPr>
              <a:t>TURYSTYKA</a:t>
            </a:r>
            <a:endParaRPr lang="pl-PL" sz="1600" b="1" kern="1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2" name="Dowolny kształt 11"/>
          <p:cNvSpPr/>
          <p:nvPr/>
        </p:nvSpPr>
        <p:spPr>
          <a:xfrm>
            <a:off x="2556014" y="3577090"/>
            <a:ext cx="1835581" cy="1245176"/>
          </a:xfrm>
          <a:custGeom>
            <a:avLst/>
            <a:gdLst>
              <a:gd name="connsiteX0" fmla="*/ 0 w 1245175"/>
              <a:gd name="connsiteY0" fmla="*/ 207533 h 1835580"/>
              <a:gd name="connsiteX1" fmla="*/ 207533 w 1245175"/>
              <a:gd name="connsiteY1" fmla="*/ 0 h 1835580"/>
              <a:gd name="connsiteX2" fmla="*/ 1037642 w 1245175"/>
              <a:gd name="connsiteY2" fmla="*/ 0 h 1835580"/>
              <a:gd name="connsiteX3" fmla="*/ 1245175 w 1245175"/>
              <a:gd name="connsiteY3" fmla="*/ 207533 h 1835580"/>
              <a:gd name="connsiteX4" fmla="*/ 1245175 w 1245175"/>
              <a:gd name="connsiteY4" fmla="*/ 1628047 h 1835580"/>
              <a:gd name="connsiteX5" fmla="*/ 1037642 w 1245175"/>
              <a:gd name="connsiteY5" fmla="*/ 1835580 h 1835580"/>
              <a:gd name="connsiteX6" fmla="*/ 207533 w 1245175"/>
              <a:gd name="connsiteY6" fmla="*/ 1835580 h 1835580"/>
              <a:gd name="connsiteX7" fmla="*/ 0 w 1245175"/>
              <a:gd name="connsiteY7" fmla="*/ 1628047 h 1835580"/>
              <a:gd name="connsiteX8" fmla="*/ 0 w 1245175"/>
              <a:gd name="connsiteY8" fmla="*/ 207533 h 18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175" h="1835580">
                <a:moveTo>
                  <a:pt x="1104394" y="1"/>
                </a:moveTo>
                <a:cubicBezTo>
                  <a:pt x="1182145" y="1"/>
                  <a:pt x="1245175" y="136973"/>
                  <a:pt x="1245175" y="305936"/>
                </a:cubicBezTo>
                <a:lnTo>
                  <a:pt x="1245175" y="1529644"/>
                </a:lnTo>
                <a:cubicBezTo>
                  <a:pt x="1245175" y="1698607"/>
                  <a:pt x="1182145" y="1835579"/>
                  <a:pt x="1104394" y="1835579"/>
                </a:cubicBezTo>
                <a:lnTo>
                  <a:pt x="140781" y="1835579"/>
                </a:lnTo>
                <a:cubicBezTo>
                  <a:pt x="63030" y="1835579"/>
                  <a:pt x="0" y="1698607"/>
                  <a:pt x="0" y="1529644"/>
                </a:cubicBezTo>
                <a:lnTo>
                  <a:pt x="0" y="305936"/>
                </a:lnTo>
                <a:cubicBezTo>
                  <a:pt x="0" y="136973"/>
                  <a:pt x="63030" y="1"/>
                  <a:pt x="140781" y="1"/>
                </a:cubicBezTo>
                <a:lnTo>
                  <a:pt x="1104394" y="1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5" tIns="60784" rIns="60784" bIns="607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bg1"/>
                </a:solidFill>
                <a:latin typeface="Garamond" pitchFamily="18" charset="0"/>
              </a:rPr>
              <a:t>EDUKACJA</a:t>
            </a:r>
            <a:endParaRPr lang="pl-PL" sz="1600" b="1" kern="1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3" name="Dowolny kształt 12"/>
          <p:cNvSpPr/>
          <p:nvPr/>
        </p:nvSpPr>
        <p:spPr>
          <a:xfrm>
            <a:off x="1619673" y="4653135"/>
            <a:ext cx="1835581" cy="1245176"/>
          </a:xfrm>
          <a:custGeom>
            <a:avLst/>
            <a:gdLst>
              <a:gd name="connsiteX0" fmla="*/ 0 w 1245175"/>
              <a:gd name="connsiteY0" fmla="*/ 207533 h 1835580"/>
              <a:gd name="connsiteX1" fmla="*/ 207533 w 1245175"/>
              <a:gd name="connsiteY1" fmla="*/ 0 h 1835580"/>
              <a:gd name="connsiteX2" fmla="*/ 1037642 w 1245175"/>
              <a:gd name="connsiteY2" fmla="*/ 0 h 1835580"/>
              <a:gd name="connsiteX3" fmla="*/ 1245175 w 1245175"/>
              <a:gd name="connsiteY3" fmla="*/ 207533 h 1835580"/>
              <a:gd name="connsiteX4" fmla="*/ 1245175 w 1245175"/>
              <a:gd name="connsiteY4" fmla="*/ 1628047 h 1835580"/>
              <a:gd name="connsiteX5" fmla="*/ 1037642 w 1245175"/>
              <a:gd name="connsiteY5" fmla="*/ 1835580 h 1835580"/>
              <a:gd name="connsiteX6" fmla="*/ 207533 w 1245175"/>
              <a:gd name="connsiteY6" fmla="*/ 1835580 h 1835580"/>
              <a:gd name="connsiteX7" fmla="*/ 0 w 1245175"/>
              <a:gd name="connsiteY7" fmla="*/ 1628047 h 1835580"/>
              <a:gd name="connsiteX8" fmla="*/ 0 w 1245175"/>
              <a:gd name="connsiteY8" fmla="*/ 207533 h 183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175" h="1835580">
                <a:moveTo>
                  <a:pt x="1104394" y="1"/>
                </a:moveTo>
                <a:cubicBezTo>
                  <a:pt x="1182145" y="1"/>
                  <a:pt x="1245175" y="136973"/>
                  <a:pt x="1245175" y="305936"/>
                </a:cubicBezTo>
                <a:lnTo>
                  <a:pt x="1245175" y="1529644"/>
                </a:lnTo>
                <a:cubicBezTo>
                  <a:pt x="1245175" y="1698607"/>
                  <a:pt x="1182145" y="1835579"/>
                  <a:pt x="1104394" y="1835579"/>
                </a:cubicBezTo>
                <a:lnTo>
                  <a:pt x="140781" y="1835579"/>
                </a:lnTo>
                <a:cubicBezTo>
                  <a:pt x="63030" y="1835579"/>
                  <a:pt x="0" y="1698607"/>
                  <a:pt x="0" y="1529644"/>
                </a:cubicBezTo>
                <a:lnTo>
                  <a:pt x="0" y="305936"/>
                </a:lnTo>
                <a:cubicBezTo>
                  <a:pt x="0" y="136973"/>
                  <a:pt x="63030" y="1"/>
                  <a:pt x="140781" y="1"/>
                </a:cubicBezTo>
                <a:lnTo>
                  <a:pt x="1104394" y="1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745" tIns="121744" rIns="121744" bIns="12174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bg1"/>
                </a:solidFill>
                <a:latin typeface="Garamond" pitchFamily="18" charset="0"/>
              </a:rPr>
              <a:t>ZDROWIE</a:t>
            </a:r>
            <a:endParaRPr lang="pl-PL" sz="1600" b="1" kern="1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5" name="Dowolny kształt 14"/>
          <p:cNvSpPr/>
          <p:nvPr/>
        </p:nvSpPr>
        <p:spPr>
          <a:xfrm>
            <a:off x="2636093" y="2279627"/>
            <a:ext cx="2007915" cy="1245176"/>
          </a:xfrm>
          <a:custGeom>
            <a:avLst/>
            <a:gdLst>
              <a:gd name="connsiteX0" fmla="*/ 0 w 1245175"/>
              <a:gd name="connsiteY0" fmla="*/ 207533 h 2007914"/>
              <a:gd name="connsiteX1" fmla="*/ 207533 w 1245175"/>
              <a:gd name="connsiteY1" fmla="*/ 0 h 2007914"/>
              <a:gd name="connsiteX2" fmla="*/ 1037642 w 1245175"/>
              <a:gd name="connsiteY2" fmla="*/ 0 h 2007914"/>
              <a:gd name="connsiteX3" fmla="*/ 1245175 w 1245175"/>
              <a:gd name="connsiteY3" fmla="*/ 207533 h 2007914"/>
              <a:gd name="connsiteX4" fmla="*/ 1245175 w 1245175"/>
              <a:gd name="connsiteY4" fmla="*/ 1800381 h 2007914"/>
              <a:gd name="connsiteX5" fmla="*/ 1037642 w 1245175"/>
              <a:gd name="connsiteY5" fmla="*/ 2007914 h 2007914"/>
              <a:gd name="connsiteX6" fmla="*/ 207533 w 1245175"/>
              <a:gd name="connsiteY6" fmla="*/ 2007914 h 2007914"/>
              <a:gd name="connsiteX7" fmla="*/ 0 w 1245175"/>
              <a:gd name="connsiteY7" fmla="*/ 1800381 h 2007914"/>
              <a:gd name="connsiteX8" fmla="*/ 0 w 1245175"/>
              <a:gd name="connsiteY8" fmla="*/ 207533 h 2007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5175" h="2007914">
                <a:moveTo>
                  <a:pt x="1116477" y="1"/>
                </a:moveTo>
                <a:cubicBezTo>
                  <a:pt x="1187554" y="1"/>
                  <a:pt x="1245175" y="149833"/>
                  <a:pt x="1245175" y="334659"/>
                </a:cubicBezTo>
                <a:lnTo>
                  <a:pt x="1245175" y="1673255"/>
                </a:lnTo>
                <a:cubicBezTo>
                  <a:pt x="1245175" y="1858081"/>
                  <a:pt x="1187554" y="2007913"/>
                  <a:pt x="1116477" y="2007913"/>
                </a:cubicBezTo>
                <a:lnTo>
                  <a:pt x="128698" y="2007913"/>
                </a:lnTo>
                <a:cubicBezTo>
                  <a:pt x="57621" y="2007913"/>
                  <a:pt x="0" y="1858081"/>
                  <a:pt x="0" y="1673255"/>
                </a:cubicBezTo>
                <a:lnTo>
                  <a:pt x="0" y="334659"/>
                </a:lnTo>
                <a:cubicBezTo>
                  <a:pt x="0" y="149833"/>
                  <a:pt x="57621" y="1"/>
                  <a:pt x="128698" y="1"/>
                </a:cubicBezTo>
                <a:lnTo>
                  <a:pt x="1116477" y="1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785" tIns="60784" rIns="60784" bIns="60785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bg1"/>
                </a:solidFill>
                <a:latin typeface="Garamond" pitchFamily="18" charset="0"/>
              </a:rPr>
              <a:t>GOSPODARKA</a:t>
            </a:r>
            <a:endParaRPr lang="pl-PL" sz="1600" b="1" kern="1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6" name="Dowolny kształt 15"/>
          <p:cNvSpPr/>
          <p:nvPr/>
        </p:nvSpPr>
        <p:spPr>
          <a:xfrm>
            <a:off x="-1" y="5590947"/>
            <a:ext cx="1938237" cy="1265621"/>
          </a:xfrm>
          <a:custGeom>
            <a:avLst/>
            <a:gdLst>
              <a:gd name="connsiteX0" fmla="*/ 0 w 1265621"/>
              <a:gd name="connsiteY0" fmla="*/ 210941 h 1938237"/>
              <a:gd name="connsiteX1" fmla="*/ 210941 w 1265621"/>
              <a:gd name="connsiteY1" fmla="*/ 0 h 1938237"/>
              <a:gd name="connsiteX2" fmla="*/ 1054680 w 1265621"/>
              <a:gd name="connsiteY2" fmla="*/ 0 h 1938237"/>
              <a:gd name="connsiteX3" fmla="*/ 1265621 w 1265621"/>
              <a:gd name="connsiteY3" fmla="*/ 210941 h 1938237"/>
              <a:gd name="connsiteX4" fmla="*/ 1265621 w 1265621"/>
              <a:gd name="connsiteY4" fmla="*/ 1727296 h 1938237"/>
              <a:gd name="connsiteX5" fmla="*/ 1054680 w 1265621"/>
              <a:gd name="connsiteY5" fmla="*/ 1938237 h 1938237"/>
              <a:gd name="connsiteX6" fmla="*/ 210941 w 1265621"/>
              <a:gd name="connsiteY6" fmla="*/ 1938237 h 1938237"/>
              <a:gd name="connsiteX7" fmla="*/ 0 w 1265621"/>
              <a:gd name="connsiteY7" fmla="*/ 1727296 h 1938237"/>
              <a:gd name="connsiteX8" fmla="*/ 0 w 1265621"/>
              <a:gd name="connsiteY8" fmla="*/ 210941 h 193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65621" h="1938237">
                <a:moveTo>
                  <a:pt x="1127882" y="1"/>
                </a:moveTo>
                <a:cubicBezTo>
                  <a:pt x="1203953" y="1"/>
                  <a:pt x="1265621" y="144634"/>
                  <a:pt x="1265621" y="323046"/>
                </a:cubicBezTo>
                <a:lnTo>
                  <a:pt x="1265621" y="1615191"/>
                </a:lnTo>
                <a:cubicBezTo>
                  <a:pt x="1265621" y="1793603"/>
                  <a:pt x="1203953" y="1938236"/>
                  <a:pt x="1127882" y="1938236"/>
                </a:cubicBezTo>
                <a:lnTo>
                  <a:pt x="137739" y="1938236"/>
                </a:lnTo>
                <a:cubicBezTo>
                  <a:pt x="61668" y="1938236"/>
                  <a:pt x="0" y="1793603"/>
                  <a:pt x="0" y="1615191"/>
                </a:cubicBezTo>
                <a:lnTo>
                  <a:pt x="0" y="323046"/>
                </a:lnTo>
                <a:cubicBezTo>
                  <a:pt x="0" y="144634"/>
                  <a:pt x="61668" y="1"/>
                  <a:pt x="137739" y="1"/>
                </a:cubicBezTo>
                <a:lnTo>
                  <a:pt x="1127882" y="1"/>
                </a:lnTo>
                <a:close/>
              </a:path>
            </a:pathLst>
          </a:custGeom>
          <a:solidFill>
            <a:srgbClr val="003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743" tIns="122743" rIns="122743" bIns="122743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600" b="1" kern="1200" dirty="0" smtClean="0">
                <a:solidFill>
                  <a:schemeClr val="bg1"/>
                </a:solidFill>
                <a:latin typeface="Garamond" pitchFamily="18" charset="0"/>
              </a:rPr>
              <a:t>TRANSPORT</a:t>
            </a:r>
            <a:endParaRPr lang="pl-PL" sz="1600" b="1" kern="120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1040826" y="6037481"/>
            <a:ext cx="667349" cy="37074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627" name="Prostokąt 7"/>
          <p:cNvSpPr>
            <a:spLocks noChangeArrowheads="1"/>
          </p:cNvSpPr>
          <p:nvPr/>
        </p:nvSpPr>
        <p:spPr bwMode="auto">
          <a:xfrm>
            <a:off x="4644008" y="1196752"/>
            <a:ext cx="4499992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FontTx/>
              <a:buNone/>
              <a:defRPr/>
            </a:pPr>
            <a:r>
              <a:rPr lang="pl-PL" altLang="pl-PL" sz="18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PRZYKŁADOWE BADANIA: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 smtClean="0">
                <a:latin typeface="Garamond" panose="02020404030301010803" pitchFamily="18" charset="0"/>
              </a:rPr>
              <a:t>Stan i perspektywy umiędzynarodowienia województwa pomorskiego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 smtClean="0">
                <a:latin typeface="Garamond" panose="02020404030301010803" pitchFamily="18" charset="0"/>
              </a:rPr>
              <a:t>Warunki i jakość życia w województwie pomorskim – raport z badań 2000-2015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 smtClean="0">
                <a:latin typeface="Garamond" panose="02020404030301010803" pitchFamily="18" charset="0"/>
              </a:rPr>
              <a:t>Diagnoza sytuacji podmiotów ekonomii społecznej w województwie pomorskim </a:t>
            </a:r>
            <a:br>
              <a:rPr lang="pl-PL" altLang="pl-PL" sz="1800" dirty="0" smtClean="0">
                <a:latin typeface="Garamond" panose="02020404030301010803" pitchFamily="18" charset="0"/>
              </a:rPr>
            </a:br>
            <a:r>
              <a:rPr lang="pl-PL" altLang="pl-PL" sz="1800" dirty="0" smtClean="0">
                <a:latin typeface="Garamond" panose="02020404030301010803" pitchFamily="18" charset="0"/>
              </a:rPr>
              <a:t>w 2014 r.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 smtClean="0">
                <a:latin typeface="Garamond" panose="02020404030301010803" pitchFamily="18" charset="0"/>
              </a:rPr>
              <a:t>Bezrobotni absolwenci szkół wyższych </a:t>
            </a:r>
            <a:br>
              <a:rPr lang="pl-PL" altLang="pl-PL" sz="1800" dirty="0" smtClean="0">
                <a:latin typeface="Garamond" panose="02020404030301010803" pitchFamily="18" charset="0"/>
              </a:rPr>
            </a:br>
            <a:r>
              <a:rPr lang="pl-PL" altLang="pl-PL" sz="1800" dirty="0" smtClean="0">
                <a:latin typeface="Garamond" panose="02020404030301010803" pitchFamily="18" charset="0"/>
              </a:rPr>
              <a:t>w województwie pomorskim w 2013 r.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r>
              <a:rPr lang="pl-PL" altLang="pl-PL" sz="1800" dirty="0" smtClean="0">
                <a:latin typeface="Garamond" panose="02020404030301010803" pitchFamily="18" charset="0"/>
              </a:rPr>
              <a:t>Analiza relacji funkcjonalno-przestrzennych między ośrodkami miejskimi i ich otoczeniem</a:t>
            </a:r>
          </a:p>
        </p:txBody>
      </p:sp>
      <p:sp>
        <p:nvSpPr>
          <p:cNvPr id="29700" name="pole tekstowe 2"/>
          <p:cNvSpPr txBox="1">
            <a:spLocks noChangeArrowheads="1"/>
          </p:cNvSpPr>
          <p:nvPr/>
        </p:nvSpPr>
        <p:spPr bwMode="auto">
          <a:xfrm>
            <a:off x="3027363" y="247650"/>
            <a:ext cx="583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Obszary badawcze </a:t>
            </a:r>
            <a:endParaRPr lang="pl-PL" altLang="ja-JP" sz="2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6522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  <p:bldP spid="12" grpId="0" animBg="1"/>
      <p:bldP spid="13" grpId="0" animBg="1"/>
      <p:bldP spid="15" grpId="0" animBg="1"/>
      <p:bldP spid="16" grpId="0" animBg="1"/>
      <p:bldP spid="266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96" y="1052736"/>
            <a:ext cx="9036495" cy="5661025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latin typeface="Garamond" panose="02020404030301010803" pitchFamily="18" charset="0"/>
              </a:rPr>
              <a:t>N</a:t>
            </a:r>
            <a:r>
              <a:rPr lang="pl-PL" sz="2000" dirty="0" smtClean="0">
                <a:latin typeface="Garamond" panose="02020404030301010803" pitchFamily="18" charset="0"/>
              </a:rPr>
              <a:t>iezależny </a:t>
            </a:r>
            <a:r>
              <a:rPr 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  <a:t>organ opiniodawczo-konsultacyjny Zarządu Województwa </a:t>
            </a:r>
            <a:br>
              <a:rPr 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</a:br>
            <a:r>
              <a:rPr lang="pl-PL" sz="2000" dirty="0" smtClean="0">
                <a:latin typeface="Garamond" panose="02020404030301010803" pitchFamily="18" charset="0"/>
              </a:rPr>
              <a:t>w </a:t>
            </a:r>
            <a:r>
              <a:rPr lang="pl-PL" sz="2000" dirty="0">
                <a:latin typeface="Garamond" panose="02020404030301010803" pitchFamily="18" charset="0"/>
              </a:rPr>
              <a:t>kwestiach dotyczących realizacji </a:t>
            </a:r>
            <a:r>
              <a:rPr lang="pl-PL" sz="2000" dirty="0" smtClean="0">
                <a:latin typeface="Garamond" panose="02020404030301010803" pitchFamily="18" charset="0"/>
              </a:rPr>
              <a:t>Strategii (przewodniczy: Marszałek Województwa)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  <a:t>Przedstawiciele różnych środowisk</a:t>
            </a:r>
            <a:r>
              <a:rPr lang="pl-PL" sz="2000" dirty="0" smtClean="0">
                <a:latin typeface="Garamond" panose="02020404030301010803" pitchFamily="18" charset="0"/>
              </a:rPr>
              <a:t>: byli marszałkowie, wojewoda, reprezentanci największych miast, przedstawiciele gospodarki, sektora pozarządowego, instytucji akademickich i badawczych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2000" dirty="0" smtClean="0">
                <a:latin typeface="Garamond" panose="02020404030301010803" pitchFamily="18" charset="0"/>
              </a:rPr>
              <a:t>Dyskusja o </a:t>
            </a:r>
            <a:r>
              <a:rPr 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  <a:t>ważnych </a:t>
            </a:r>
            <a:r>
              <a:rPr lang="pl-PL" sz="2000" b="1" dirty="0">
                <a:solidFill>
                  <a:srgbClr val="000066"/>
                </a:solidFill>
                <a:latin typeface="Garamond" panose="02020404030301010803" pitchFamily="18" charset="0"/>
              </a:rPr>
              <a:t>dla regionu </a:t>
            </a:r>
            <a:r>
              <a:rPr lang="pl-PL" sz="2000" b="1" dirty="0" smtClean="0">
                <a:solidFill>
                  <a:srgbClr val="000066"/>
                </a:solidFill>
                <a:latin typeface="Garamond" panose="02020404030301010803" pitchFamily="18" charset="0"/>
              </a:rPr>
              <a:t>problemach</a:t>
            </a:r>
            <a:r>
              <a:rPr lang="pl-PL" sz="2000" dirty="0" smtClean="0">
                <a:solidFill>
                  <a:srgbClr val="000066"/>
                </a:solidFill>
                <a:latin typeface="Garamond" panose="02020404030301010803" pitchFamily="18" charset="0"/>
              </a:rPr>
              <a:t>: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pl-PL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09.2014	</a:t>
            </a:r>
            <a:r>
              <a:rPr lang="pl-PL" sz="18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Quo Vadis Pomerania?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pl-PL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03.2015	</a:t>
            </a:r>
            <a:r>
              <a:rPr lang="pl-PL" sz="18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Talenty Pomorza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pl-PL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10.2015	</a:t>
            </a:r>
            <a:r>
              <a:rPr lang="pl-PL" sz="18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Emigracja: moda czy konieczność? Imigracja: szansa czy zagrożenie?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pl-PL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04.2016	</a:t>
            </a:r>
            <a:r>
              <a:rPr lang="pl-PL" sz="18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Przestrzeń jutra – przyszłość szyta na miarę</a:t>
            </a:r>
          </a:p>
          <a:p>
            <a:pPr marL="400050" lvl="1" indent="0">
              <a:lnSpc>
                <a:spcPct val="150000"/>
              </a:lnSpc>
              <a:spcBef>
                <a:spcPts val="0"/>
              </a:spcBef>
              <a:buFontTx/>
              <a:buNone/>
              <a:defRPr/>
            </a:pPr>
            <a:r>
              <a:rPr lang="pl-PL" sz="1800" dirty="0" smtClean="0">
                <a:solidFill>
                  <a:srgbClr val="FF0000"/>
                </a:solidFill>
                <a:latin typeface="Garamond" panose="02020404030301010803" pitchFamily="18" charset="0"/>
              </a:rPr>
              <a:t>12.2016	</a:t>
            </a:r>
            <a:r>
              <a:rPr lang="pl-PL" sz="1800" b="1" i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Życie dobre bo… Pomorskie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pl-PL" sz="2000" dirty="0" smtClean="0">
              <a:latin typeface="Garamond" panose="02020404030301010803" pitchFamily="18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  <a:defRPr/>
            </a:pPr>
            <a:endParaRPr lang="pl-PL" altLang="pl-PL" sz="2000" b="1" dirty="0" smtClean="0">
              <a:solidFill>
                <a:srgbClr val="000066"/>
              </a:solidFill>
              <a:latin typeface="Garamond" panose="02020404030301010803" pitchFamily="18" charset="0"/>
            </a:endParaRPr>
          </a:p>
        </p:txBody>
      </p:sp>
      <p:sp>
        <p:nvSpPr>
          <p:cNvPr id="30723" name="pole tekstowe 2"/>
          <p:cNvSpPr txBox="1">
            <a:spLocks noChangeArrowheads="1"/>
          </p:cNvSpPr>
          <p:nvPr/>
        </p:nvSpPr>
        <p:spPr bwMode="auto">
          <a:xfrm>
            <a:off x="3027363" y="247650"/>
            <a:ext cx="583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ja-JP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Pomorskie Forum Terytorialne</a:t>
            </a:r>
          </a:p>
        </p:txBody>
      </p:sp>
    </p:spTree>
    <p:extLst>
      <p:ext uri="{BB962C8B-B14F-4D97-AF65-F5344CB8AC3E}">
        <p14:creationId xmlns:p14="http://schemas.microsoft.com/office/powerpoint/2010/main" xmlns="" val="2460186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339752" y="215323"/>
            <a:ext cx="6696744" cy="523220"/>
          </a:xfrm>
          <a:prstGeom prst="rect">
            <a:avLst/>
          </a:prstGeom>
          <a:noFill/>
        </p:spPr>
        <p:txBody>
          <a:bodyPr wrap="square" lIns="72000" rIns="0" rtlCol="0">
            <a:spAutoFit/>
          </a:bodyPr>
          <a:lstStyle/>
          <a:p>
            <a:pPr algn="r"/>
            <a:r>
              <a:rPr lang="pl-PL" sz="2800" b="1" kern="0" dirty="0">
                <a:solidFill>
                  <a:srgbClr val="FFFF66"/>
                </a:solidFill>
                <a:latin typeface="Garamond" panose="02020404030301010803" pitchFamily="18" charset="0"/>
              </a:rPr>
              <a:t>Przykład </a:t>
            </a:r>
            <a:r>
              <a:rPr lang="pl-PL" sz="2800" b="1" kern="0" dirty="0" smtClean="0">
                <a:solidFill>
                  <a:srgbClr val="FFFF66"/>
                </a:solidFill>
                <a:latin typeface="Garamond" panose="02020404030301010803" pitchFamily="18" charset="0"/>
              </a:rPr>
              <a:t>1. </a:t>
            </a:r>
            <a:r>
              <a:rPr 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Zasoby pracy</a:t>
            </a:r>
            <a:endParaRPr lang="pl-PL" sz="2800" b="1" kern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14" name="Wykres 13"/>
          <p:cNvGraphicFramePr>
            <a:graphicFrameLocks noChangeAspect="1"/>
          </p:cNvGraphicFramePr>
          <p:nvPr>
            <p:extLst/>
          </p:nvPr>
        </p:nvGraphicFramePr>
        <p:xfrm>
          <a:off x="180000" y="1080000"/>
          <a:ext cx="6433869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99006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Wykres 10"/>
          <p:cNvGraphicFramePr>
            <a:graphicFrameLocks noChangeAspect="1"/>
          </p:cNvGraphicFramePr>
          <p:nvPr>
            <p:extLst/>
          </p:nvPr>
        </p:nvGraphicFramePr>
        <p:xfrm>
          <a:off x="180000" y="1080000"/>
          <a:ext cx="6433869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2339752" y="215323"/>
            <a:ext cx="6696744" cy="523220"/>
          </a:xfrm>
          <a:prstGeom prst="rect">
            <a:avLst/>
          </a:prstGeom>
          <a:noFill/>
        </p:spPr>
        <p:txBody>
          <a:bodyPr wrap="square" lIns="72000" rIns="0" rtlCol="0">
            <a:spAutoFit/>
          </a:bodyPr>
          <a:lstStyle/>
          <a:p>
            <a:pPr algn="r"/>
            <a:r>
              <a:rPr lang="pl-PL" sz="2800" b="1" kern="0" dirty="0">
                <a:solidFill>
                  <a:srgbClr val="FFFF66"/>
                </a:solidFill>
                <a:latin typeface="Garamond" panose="02020404030301010803" pitchFamily="18" charset="0"/>
              </a:rPr>
              <a:t>Przykład </a:t>
            </a:r>
            <a:r>
              <a:rPr lang="pl-PL" sz="2800" b="1" kern="0" dirty="0" smtClean="0">
                <a:solidFill>
                  <a:srgbClr val="FFFF66"/>
                </a:solidFill>
                <a:latin typeface="Garamond" panose="02020404030301010803" pitchFamily="18" charset="0"/>
              </a:rPr>
              <a:t>1. </a:t>
            </a:r>
            <a:r>
              <a:rPr 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Zasoby pracy</a:t>
            </a:r>
            <a:endParaRPr lang="pl-PL" sz="2800" b="1" kern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Wykres 5"/>
          <p:cNvGraphicFramePr>
            <a:graphicFrameLocks noChangeAspect="1"/>
          </p:cNvGraphicFramePr>
          <p:nvPr>
            <p:extLst/>
          </p:nvPr>
        </p:nvGraphicFramePr>
        <p:xfrm>
          <a:off x="540000" y="1440000"/>
          <a:ext cx="6359996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92859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339752" y="215323"/>
            <a:ext cx="6696744" cy="523220"/>
          </a:xfrm>
          <a:prstGeom prst="rect">
            <a:avLst/>
          </a:prstGeom>
          <a:noFill/>
        </p:spPr>
        <p:txBody>
          <a:bodyPr wrap="square" lIns="72000" rIns="0" rtlCol="0">
            <a:spAutoFit/>
          </a:bodyPr>
          <a:lstStyle/>
          <a:p>
            <a:pPr algn="r"/>
            <a:r>
              <a:rPr lang="pl-PL" sz="2800" b="1" kern="0" dirty="0">
                <a:solidFill>
                  <a:srgbClr val="FFFF66"/>
                </a:solidFill>
                <a:latin typeface="Garamond" panose="02020404030301010803" pitchFamily="18" charset="0"/>
              </a:rPr>
              <a:t>Przykład </a:t>
            </a:r>
            <a:r>
              <a:rPr lang="pl-PL" sz="2800" b="1" kern="0" dirty="0" smtClean="0">
                <a:solidFill>
                  <a:srgbClr val="FFFF66"/>
                </a:solidFill>
                <a:latin typeface="Garamond" panose="02020404030301010803" pitchFamily="18" charset="0"/>
              </a:rPr>
              <a:t>1. </a:t>
            </a:r>
            <a:r>
              <a:rPr 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Zasoby pracy</a:t>
            </a:r>
            <a:endParaRPr lang="pl-PL" sz="2800" b="1" kern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6" name="Wykres 5"/>
          <p:cNvGraphicFramePr>
            <a:graphicFrameLocks noChangeAspect="1"/>
          </p:cNvGraphicFramePr>
          <p:nvPr>
            <p:extLst/>
          </p:nvPr>
        </p:nvGraphicFramePr>
        <p:xfrm>
          <a:off x="540000" y="1440000"/>
          <a:ext cx="6359996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995" y="1800000"/>
            <a:ext cx="6748439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43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2339752" y="215323"/>
            <a:ext cx="6696744" cy="523220"/>
          </a:xfrm>
          <a:prstGeom prst="rect">
            <a:avLst/>
          </a:prstGeom>
          <a:noFill/>
        </p:spPr>
        <p:txBody>
          <a:bodyPr wrap="square" lIns="72000" rIns="0" rtlCol="0">
            <a:spAutoFit/>
          </a:bodyPr>
          <a:lstStyle/>
          <a:p>
            <a:pPr algn="r"/>
            <a:r>
              <a:rPr lang="pl-PL" sz="2800" b="1" kern="0" dirty="0">
                <a:solidFill>
                  <a:srgbClr val="FFFF66"/>
                </a:solidFill>
                <a:latin typeface="Garamond" panose="02020404030301010803" pitchFamily="18" charset="0"/>
              </a:rPr>
              <a:t>Przykład </a:t>
            </a:r>
            <a:r>
              <a:rPr lang="pl-PL" sz="2800" b="1" kern="0" dirty="0" smtClean="0">
                <a:solidFill>
                  <a:srgbClr val="FFFF66"/>
                </a:solidFill>
                <a:latin typeface="Garamond" panose="02020404030301010803" pitchFamily="18" charset="0"/>
              </a:rPr>
              <a:t>1. </a:t>
            </a:r>
            <a:r>
              <a:rPr lang="pl-PL" sz="2800" b="1" kern="0" dirty="0" smtClean="0">
                <a:solidFill>
                  <a:schemeClr val="bg1"/>
                </a:solidFill>
                <a:latin typeface="Garamond" panose="02020404030301010803" pitchFamily="18" charset="0"/>
              </a:rPr>
              <a:t>Zasoby pracy</a:t>
            </a:r>
            <a:endParaRPr lang="pl-PL" sz="2800" b="1" kern="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995" y="1800000"/>
            <a:ext cx="6748439" cy="3960000"/>
          </a:xfrm>
          <a:prstGeom prst="rect">
            <a:avLst/>
          </a:prstGeom>
        </p:spPr>
      </p:pic>
      <p:graphicFrame>
        <p:nvGraphicFramePr>
          <p:cNvPr id="13" name="Wykres 12"/>
          <p:cNvGraphicFramePr>
            <a:graphicFrameLocks noChangeAspect="1"/>
          </p:cNvGraphicFramePr>
          <p:nvPr>
            <p:extLst/>
          </p:nvPr>
        </p:nvGraphicFramePr>
        <p:xfrm>
          <a:off x="1259995" y="2124000"/>
          <a:ext cx="7315064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852554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11855</TotalTime>
  <Words>351</Words>
  <Application>Microsoft Office PowerPoint</Application>
  <PresentationFormat>Pokaz na ekranie (4:3)</PresentationFormat>
  <Paragraphs>96</Paragraphs>
  <Slides>16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18" baseType="lpstr">
      <vt:lpstr>Projekt domyślny</vt:lpstr>
      <vt:lpstr>Projekt niestandardowy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</vt:vector>
  </TitlesOfParts>
  <Company>UMWP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 dpi</dc:title>
  <dc:creator>Stawiński Arkadiusz</dc:creator>
  <cp:lastModifiedBy>m_sredzinski</cp:lastModifiedBy>
  <cp:revision>1052</cp:revision>
  <cp:lastPrinted>2016-11-30T07:35:54Z</cp:lastPrinted>
  <dcterms:created xsi:type="dcterms:W3CDTF">2008-01-08T07:52:50Z</dcterms:created>
  <dcterms:modified xsi:type="dcterms:W3CDTF">2016-12-15T08:49:20Z</dcterms:modified>
</cp:coreProperties>
</file>